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5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CC"/>
    <a:srgbClr val="FFC2E4"/>
    <a:srgbClr val="FF9900"/>
    <a:srgbClr val="0072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684DC-2AEB-E34E-84AB-C44BF2CF24A5}" v="1" dt="2020-11-05T07:54:39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4660" autoAdjust="0"/>
  </p:normalViewPr>
  <p:slideViewPr>
    <p:cSldViewPr showGuides="1">
      <p:cViewPr varScale="1">
        <p:scale>
          <a:sx n="98" d="100"/>
          <a:sy n="98" d="100"/>
        </p:scale>
        <p:origin x="90" y="156"/>
      </p:cViewPr>
      <p:guideLst>
        <p:guide pos="3120"/>
        <p:guide orient="horz" pos="2160"/>
        <p:guide pos="5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3996" y="11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B431E2E-CDB8-48E6-A80C-56CDC41EA0B7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9B5B11F-54D6-4D29-BE37-F0DDBB78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66CB67D-9115-435E-8E82-4C3EEAFC0A8D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C20C0D6C-562A-4DB1-8A23-727E388A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72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5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メッセージ部分通常ve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5" y="586042"/>
            <a:ext cx="9505950" cy="64440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526CDFEB-99B3-4558-9508-2CE77DBFA67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1" y="6508307"/>
            <a:ext cx="389279" cy="216000"/>
          </a:xfrm>
          <a:prstGeom prst="rect">
            <a:avLst/>
          </a:prstGeom>
        </p:spPr>
        <p:txBody>
          <a:bodyPr wrap="none" lIns="0" rIns="3600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200" smtClean="0"/>
              <a:pPr algn="ctr"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07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メッセージ部分行頭文字ver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5" y="586042"/>
            <a:ext cx="9505950" cy="640364"/>
          </a:xfrm>
          <a:prstGeom prst="rect">
            <a:avLst/>
          </a:prstGeom>
        </p:spPr>
        <p:txBody>
          <a:bodyPr/>
          <a:lstStyle>
            <a:lvl1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1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ABCE1062-4177-442F-AD3B-8B63C9EB727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1" y="6508307"/>
            <a:ext cx="389279" cy="216000"/>
          </a:xfrm>
          <a:prstGeom prst="rect">
            <a:avLst/>
          </a:prstGeom>
        </p:spPr>
        <p:txBody>
          <a:bodyPr wrap="none" lIns="0" rIns="3600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200" smtClean="0"/>
              <a:pPr algn="ctr"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7751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メッセージ部分行頭文字ver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5" y="586042"/>
            <a:ext cx="9505950" cy="640364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/>
            </a:lvl1pPr>
            <a:lvl2pPr>
              <a:spcBef>
                <a:spcPts val="0"/>
              </a:spcBef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8B0903E9-741C-4F3E-96AA-A775DF2BF2A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1" y="6508307"/>
            <a:ext cx="389279" cy="216000"/>
          </a:xfrm>
          <a:prstGeom prst="rect">
            <a:avLst/>
          </a:prstGeom>
        </p:spPr>
        <p:txBody>
          <a:bodyPr wrap="none" lIns="0" rIns="3600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200" smtClean="0"/>
              <a:pPr algn="ctr"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4265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：中央揃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42950" y="1996963"/>
            <a:ext cx="8420100" cy="1797271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238250" y="4159085"/>
            <a:ext cx="7429500" cy="16557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630238" y="925350"/>
            <a:ext cx="4322762" cy="369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/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 userDrawn="1"/>
        </p:nvGrpSpPr>
        <p:grpSpPr bwMode="gray"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5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8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0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  <p:pic>
        <p:nvPicPr>
          <p:cNvPr id="112" name="Picture 14" descr="日本総研">
            <a:extLst>
              <a:ext uri="{FF2B5EF4-FFF2-40B4-BE49-F238E27FC236}">
                <a16:creationId xmlns:a16="http://schemas.microsoft.com/office/drawing/2014/main" id="{A48B82CC-2EC7-49A6-A40F-B7A12743A3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61658" y="82051"/>
            <a:ext cx="1558835" cy="3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FFB9D90-0CF5-4C7D-8608-ADD004F61066}"/>
              </a:ext>
            </a:extLst>
          </p:cNvPr>
          <p:cNvSpPr/>
          <p:nvPr userDrawn="1"/>
        </p:nvSpPr>
        <p:spPr bwMode="gray">
          <a:xfrm>
            <a:off x="128464" y="6392622"/>
            <a:ext cx="9685076" cy="46537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7" name="Rectangle 10">
            <a:extLst>
              <a:ext uri="{FF2B5EF4-FFF2-40B4-BE49-F238E27FC236}">
                <a16:creationId xmlns:a16="http://schemas.microsoft.com/office/drawing/2014/main" id="{72A1CFFA-C9A3-478C-9D6F-3ABC61A54A0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99556" y="6417332"/>
            <a:ext cx="9504000" cy="10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1F9860F3-8E8A-40BE-B47D-A494C46866F7}"/>
              </a:ext>
            </a:extLst>
          </p:cNvPr>
          <p:cNvSpPr/>
          <p:nvPr userDrawn="1"/>
        </p:nvSpPr>
        <p:spPr bwMode="gray">
          <a:xfrm>
            <a:off x="164468" y="5987250"/>
            <a:ext cx="1956432" cy="72008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119" name="Picture 15" descr="次世代の国づくり">
            <a:extLst>
              <a:ext uri="{FF2B5EF4-FFF2-40B4-BE49-F238E27FC236}">
                <a16:creationId xmlns:a16="http://schemas.microsoft.com/office/drawing/2014/main" id="{26E8142C-990C-4B35-A831-EC832D2389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3" y="6201308"/>
            <a:ext cx="1856639" cy="46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31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:左寄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30238" y="1996963"/>
            <a:ext cx="8420100" cy="1797271"/>
          </a:xfrm>
        </p:spPr>
        <p:txBody>
          <a:bodyPr anchor="ctr">
            <a:normAutofit/>
          </a:bodyPr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30238" y="4159085"/>
            <a:ext cx="7429500" cy="16557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630238" y="925350"/>
            <a:ext cx="4322762" cy="36933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/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 dirty="0"/>
          </a:p>
        </p:txBody>
      </p:sp>
      <p:pic>
        <p:nvPicPr>
          <p:cNvPr id="112" name="Picture 14" descr="日本総研">
            <a:extLst>
              <a:ext uri="{FF2B5EF4-FFF2-40B4-BE49-F238E27FC236}">
                <a16:creationId xmlns:a16="http://schemas.microsoft.com/office/drawing/2014/main" id="{A48B82CC-2EC7-49A6-A40F-B7A12743A3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61658" y="82051"/>
            <a:ext cx="1558835" cy="3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FFB9D90-0CF5-4C7D-8608-ADD004F61066}"/>
              </a:ext>
            </a:extLst>
          </p:cNvPr>
          <p:cNvSpPr/>
          <p:nvPr userDrawn="1"/>
        </p:nvSpPr>
        <p:spPr bwMode="gray">
          <a:xfrm>
            <a:off x="128464" y="6392622"/>
            <a:ext cx="9685076" cy="46537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7" name="Rectangle 10">
            <a:extLst>
              <a:ext uri="{FF2B5EF4-FFF2-40B4-BE49-F238E27FC236}">
                <a16:creationId xmlns:a16="http://schemas.microsoft.com/office/drawing/2014/main" id="{72A1CFFA-C9A3-478C-9D6F-3ABC61A54A0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99556" y="6417332"/>
            <a:ext cx="9504000" cy="10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1F9860F3-8E8A-40BE-B47D-A494C46866F7}"/>
              </a:ext>
            </a:extLst>
          </p:cNvPr>
          <p:cNvSpPr/>
          <p:nvPr userDrawn="1"/>
        </p:nvSpPr>
        <p:spPr bwMode="gray">
          <a:xfrm>
            <a:off x="164468" y="5987250"/>
            <a:ext cx="1956432" cy="72008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119" name="Picture 15" descr="次世代の国づくり">
            <a:extLst>
              <a:ext uri="{FF2B5EF4-FFF2-40B4-BE49-F238E27FC236}">
                <a16:creationId xmlns:a16="http://schemas.microsoft.com/office/drawing/2014/main" id="{26E8142C-990C-4B35-A831-EC832D2389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3" y="6201308"/>
            <a:ext cx="1856639" cy="46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51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5" name="グループ化 4"/>
          <p:cNvGrpSpPr/>
          <p:nvPr userDrawn="1"/>
        </p:nvGrpSpPr>
        <p:grpSpPr bwMode="gray"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4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7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9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216" name="テキスト プレースホルダー 3">
            <a:extLst>
              <a:ext uri="{FF2B5EF4-FFF2-40B4-BE49-F238E27FC236}">
                <a16:creationId xmlns:a16="http://schemas.microsoft.com/office/drawing/2014/main" id="{F2347415-D895-4273-AB6F-3B623874B4A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1" y="6508307"/>
            <a:ext cx="389279" cy="216000"/>
          </a:xfrm>
          <a:prstGeom prst="rect">
            <a:avLst/>
          </a:prstGeom>
        </p:spPr>
        <p:txBody>
          <a:bodyPr wrap="none" lIns="0" rIns="3600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200" smtClean="0"/>
              <a:pPr algn="ctr"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03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 bwMode="gray"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6" name="グループ化 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F04C2CD-5D05-4859-94C2-50CAA83DA3C6}"/>
              </a:ext>
            </a:extLst>
          </p:cNvPr>
          <p:cNvSpPr/>
          <p:nvPr userDrawn="1"/>
        </p:nvSpPr>
        <p:spPr bwMode="gray">
          <a:xfrm>
            <a:off x="198088" y="368660"/>
            <a:ext cx="9579443" cy="29549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0" name="テキスト プレースホルダー 3">
            <a:extLst>
              <a:ext uri="{FF2B5EF4-FFF2-40B4-BE49-F238E27FC236}">
                <a16:creationId xmlns:a16="http://schemas.microsoft.com/office/drawing/2014/main" id="{2E442112-7A70-4856-9832-94CF129E772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1" y="6508307"/>
            <a:ext cx="389279" cy="216000"/>
          </a:xfrm>
          <a:prstGeom prst="rect">
            <a:avLst/>
          </a:prstGeom>
        </p:spPr>
        <p:txBody>
          <a:bodyPr wrap="none" lIns="0" rIns="3600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200" smtClean="0"/>
              <a:pPr algn="ctr"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193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F611991D-AF9E-4078-A374-6A93C386EA22}"/>
              </a:ext>
            </a:extLst>
          </p:cNvPr>
          <p:cNvCxnSpPr/>
          <p:nvPr userDrawn="1"/>
        </p:nvCxnSpPr>
        <p:spPr bwMode="gray">
          <a:xfrm>
            <a:off x="199556" y="515676"/>
            <a:ext cx="950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99556" y="136843"/>
            <a:ext cx="9505949" cy="369332"/>
          </a:xfrm>
          <a:prstGeom prst="rect">
            <a:avLst/>
          </a:prstGeom>
        </p:spPr>
        <p:txBody>
          <a:bodyPr vert="horz" lIns="36000" tIns="45720" rIns="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3" name="グループ化 12"/>
          <p:cNvGrpSpPr/>
          <p:nvPr userDrawn="1"/>
        </p:nvGrpSpPr>
        <p:grpSpPr bwMode="gray"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1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5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1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</a:endParaRPr>
            </a:p>
          </p:txBody>
        </p:sp>
        <p:grpSp>
          <p:nvGrpSpPr>
            <p:cNvPr id="16" name="グループ化 1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latin typeface="Meiryo UI" panose="020B0604030504040204" pitchFamily="50" charset="-128"/>
                </a:endParaRPr>
              </a:p>
            </p:txBody>
          </p:sp>
        </p:grpSp>
      </p:grp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423454BB-0CA5-42F1-9A21-92D0DEC792C0}"/>
              </a:ext>
            </a:extLst>
          </p:cNvPr>
          <p:cNvCxnSpPr/>
          <p:nvPr userDrawn="1"/>
        </p:nvCxnSpPr>
        <p:spPr bwMode="gray">
          <a:xfrm>
            <a:off x="199556" y="6431620"/>
            <a:ext cx="950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0EC08A8B-C371-4582-B62B-1CE8BAE16C25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199556" y="586800"/>
            <a:ext cx="9505949" cy="644295"/>
          </a:xfrm>
          <a:prstGeom prst="rect">
            <a:avLst/>
          </a:prstGeom>
        </p:spPr>
        <p:txBody>
          <a:bodyPr vert="horz" lIns="36000" tIns="45720" rIns="0" bIns="45720" rtlCol="0">
            <a:no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en-US" dirty="0"/>
          </a:p>
        </p:txBody>
      </p:sp>
      <p:pic>
        <p:nvPicPr>
          <p:cNvPr id="121" name="Picture 14" descr="日本総研">
            <a:extLst>
              <a:ext uri="{FF2B5EF4-FFF2-40B4-BE49-F238E27FC236}">
                <a16:creationId xmlns:a16="http://schemas.microsoft.com/office/drawing/2014/main" id="{1FE13931-49D7-4A54-9DA3-8DF462980879}"/>
              </a:ext>
            </a:extLst>
          </p:cNvPr>
          <p:cNvPicPr>
            <a:picLocks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00025" y="6474292"/>
            <a:ext cx="1122881" cy="28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 Box 16">
            <a:extLst>
              <a:ext uri="{FF2B5EF4-FFF2-40B4-BE49-F238E27FC236}">
                <a16:creationId xmlns:a16="http://schemas.microsoft.com/office/drawing/2014/main" id="{254747F4-9453-411D-8301-48A01DA1777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509887" y="6508592"/>
            <a:ext cx="4196088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5714" rIns="0" bIns="45714"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pPr algn="r">
              <a:defRPr/>
            </a:pPr>
            <a:r>
              <a:rPr lang="en-US" altLang="ja-JP" sz="800" dirty="0">
                <a:latin typeface="+mj-lt"/>
                <a:ea typeface="HGPｺﾞｼｯｸE" pitchFamily="50" charset="-128"/>
              </a:rPr>
              <a:t>Copyright </a:t>
            </a:r>
            <a:r>
              <a:rPr lang="ja-JP" altLang="en-US" sz="800" dirty="0">
                <a:latin typeface="+mj-lt"/>
                <a:ea typeface="HGPｺﾞｼｯｸE" pitchFamily="50" charset="-128"/>
              </a:rPr>
              <a:t>（</a:t>
            </a:r>
            <a:r>
              <a:rPr lang="en-US" altLang="ja-JP" sz="800" dirty="0">
                <a:latin typeface="+mj-lt"/>
                <a:ea typeface="HGPｺﾞｼｯｸE" pitchFamily="50" charset="-128"/>
              </a:rPr>
              <a:t>C</a:t>
            </a:r>
            <a:r>
              <a:rPr lang="ja-JP" altLang="en-US" sz="800" dirty="0">
                <a:latin typeface="+mj-lt"/>
                <a:ea typeface="HGPｺﾞｼｯｸE" pitchFamily="50" charset="-128"/>
              </a:rPr>
              <a:t>）</a:t>
            </a:r>
            <a:r>
              <a:rPr lang="en-US" altLang="ja-JP" sz="800" dirty="0">
                <a:latin typeface="+mj-lt"/>
                <a:ea typeface="HGPｺﾞｼｯｸE" pitchFamily="50" charset="-128"/>
              </a:rPr>
              <a:t> 2020 The Japan Research Institute, Limited.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1827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8" r:id="rId5"/>
    <p:sldLayoutId id="2147483676" r:id="rId6"/>
    <p:sldLayoutId id="214748367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defTabSz="914400" rtl="0" eaLnBrk="1" latinLnBrk="0" hangingPunct="1">
        <a:lnSpc>
          <a:spcPct val="90000"/>
        </a:lnSpc>
        <a:spcBef>
          <a:spcPts val="500"/>
        </a:spcBef>
        <a:buFont typeface="Meiryo UI" panose="020B0604030504040204" pitchFamily="50" charset="-128"/>
        <a:buChar char="—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6">
          <p15:clr>
            <a:srgbClr val="F26B43"/>
          </p15:clr>
        </p15:guide>
        <p15:guide id="2" pos="3120">
          <p15:clr>
            <a:srgbClr val="F26B43"/>
          </p15:clr>
        </p15:guide>
        <p15:guide id="3" pos="126">
          <p15:clr>
            <a:srgbClr val="F26B43"/>
          </p15:clr>
        </p15:guide>
        <p15:guide id="4" pos="6114">
          <p15:clr>
            <a:srgbClr val="F26B43"/>
          </p15:clr>
        </p15:guide>
        <p15:guide id="5" orient="horz" pos="369">
          <p15:clr>
            <a:srgbClr val="F26B43"/>
          </p15:clr>
        </p15:guide>
        <p15:guide id="6" orient="horz" pos="780">
          <p15:clr>
            <a:srgbClr val="F26B43"/>
          </p15:clr>
        </p15:guide>
        <p15:guide id="7" orient="horz" pos="3959">
          <p15:clr>
            <a:srgbClr val="F26B43"/>
          </p15:clr>
        </p15:guide>
        <p15:guide id="8" orient="horz" pos="40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BC2724-B22C-4303-9D64-90231E8A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00" y="44624"/>
            <a:ext cx="9522505" cy="369332"/>
          </a:xfrm>
        </p:spPr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（企業名）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D941CD9-3240-4BE7-A2E4-01A7E5883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41106"/>
              </p:ext>
            </p:extLst>
          </p:nvPr>
        </p:nvGraphicFramePr>
        <p:xfrm>
          <a:off x="214976" y="692696"/>
          <a:ext cx="3477884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年　　　月　　　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756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当日参加者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名まで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dist"/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spc="-13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Email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29465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397082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D71E5-AD66-4C28-8820-0445EE0B667D}"/>
              </a:ext>
            </a:extLst>
          </p:cNvPr>
          <p:cNvSpPr/>
          <p:nvPr/>
        </p:nvSpPr>
        <p:spPr>
          <a:xfrm>
            <a:off x="214976" y="404664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企業概要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E21AF6B-10EC-4A7E-9BE2-E861B68D9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14830"/>
              </p:ext>
            </p:extLst>
          </p:nvPr>
        </p:nvGraphicFramePr>
        <p:xfrm>
          <a:off x="3702082" y="692696"/>
          <a:ext cx="6028335" cy="22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89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endParaRPr kumimoji="1" lang="ja-JP" altLang="en-US" sz="120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000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◆概要◆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16000" indent="-171450" algn="just" defTabSz="914400" rtl="0" eaLnBrk="1" latinLnBrk="0" hangingPunct="1">
                        <a:lnSpc>
                          <a:spcPts val="1200"/>
                        </a:lnSpc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endParaRPr kumimoji="1" lang="en-US" altLang="ja-JP" sz="11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 algn="just">
                        <a:lnSpc>
                          <a:spcPts val="12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ja-JP" sz="11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 algn="just">
                        <a:lnSpc>
                          <a:spcPts val="12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◆主な事業◆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 algn="just">
                        <a:lnSpc>
                          <a:spcPts val="1200"/>
                        </a:lnSpc>
                        <a:buFont typeface="Wingdings" panose="05000000000000000000" pitchFamily="2" charset="2"/>
                        <a:buChar char="l"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44550" indent="0" algn="dist" defTabSz="914400" rtl="0" eaLnBrk="1" latinLnBrk="0" hangingPunct="1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WEB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サイト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665413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83000" y="420457"/>
            <a:ext cx="954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ED3398EE-609F-42B4-B7E4-A89EE5546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88793"/>
              </p:ext>
            </p:extLst>
          </p:nvPr>
        </p:nvGraphicFramePr>
        <p:xfrm>
          <a:off x="213332" y="4221088"/>
          <a:ext cx="466766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284">
                  <a:extLst>
                    <a:ext uri="{9D8B030D-6E8A-4147-A177-3AD203B41FA5}">
                      <a16:colId xmlns:a16="http://schemas.microsoft.com/office/drawing/2014/main" val="52694825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やりたいこと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解決したい課題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任意記入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（記入例）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○○の取組を実施したい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将来的に○○ができればと考えている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○○が課題となっており悩んでいる　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B9696A96-0E02-43F0-BB04-BF6D9F77F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26236"/>
              </p:ext>
            </p:extLst>
          </p:nvPr>
        </p:nvGraphicFramePr>
        <p:xfrm>
          <a:off x="5041615" y="4221088"/>
          <a:ext cx="466389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14">
                  <a:extLst>
                    <a:ext uri="{9D8B030D-6E8A-4147-A177-3AD203B41FA5}">
                      <a16:colId xmlns:a16="http://schemas.microsoft.com/office/drawing/2014/main" val="52694825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マッチングしたい企業の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ターゲット像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任意記入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（記入例）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 algn="just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○○を行っている事業者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 algn="just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左記やりたいことに興味・関心を持ってくれる事業者　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83000" y="6299171"/>
            <a:ext cx="9475143" cy="514205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 marL="177800" marR="0" indent="-17780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	</a:t>
            </a:r>
            <a:r>
              <a:rPr kumimoji="1" lang="ja-JP" altLang="en-US" sz="1200" b="1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本シートに記載の情報は全参加事業者に事前共有いたします。また、マッチング会当日は本シートをスクリーンに投影し、自社の概略紹介を実施していただくことがございますので、あらかじめご承知おきください。</a:t>
            </a:r>
            <a:endParaRPr kumimoji="1" lang="en-US" altLang="ja-JP" sz="1200" b="1" u="sng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D3398EE-609F-42B4-B7E4-A89EE5546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18342"/>
              </p:ext>
            </p:extLst>
          </p:nvPr>
        </p:nvGraphicFramePr>
        <p:xfrm>
          <a:off x="219000" y="3032956"/>
          <a:ext cx="9486528" cy="112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16">
                  <a:extLst>
                    <a:ext uri="{9D8B030D-6E8A-4147-A177-3AD203B41FA5}">
                      <a16:colId xmlns:a16="http://schemas.microsoft.com/office/drawing/2014/main" val="526948257"/>
                    </a:ext>
                  </a:extLst>
                </a:gridCol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4808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（自社の強み、やれること等を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自由に記載）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記入必須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（記入例）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○○の製造が可能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自社で○○に取り組んでいる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○○の分野に対するノウハウを有している　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D3398EE-609F-42B4-B7E4-A89EE5546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17788"/>
              </p:ext>
            </p:extLst>
          </p:nvPr>
        </p:nvGraphicFramePr>
        <p:xfrm>
          <a:off x="238245" y="5436540"/>
          <a:ext cx="9492172" cy="89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92">
                  <a:extLst>
                    <a:ext uri="{9D8B030D-6E8A-4147-A177-3AD203B41FA5}">
                      <a16:colId xmlns:a16="http://schemas.microsoft.com/office/drawing/2014/main" val="526948257"/>
                    </a:ext>
                  </a:extLst>
                </a:gridCol>
                <a:gridCol w="688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622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展示スペース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　　　　・　　　　不要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当日、自社商品等の展示を希望される事業者には、展示スペース</a:t>
                      </a:r>
                      <a:r>
                        <a:rPr kumimoji="1" lang="en-US" altLang="ja-JP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机</a:t>
                      </a:r>
                      <a:r>
                        <a:rPr kumimoji="1" lang="en-US" altLang="ja-JP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(1.8m×45cm)1</a:t>
                      </a:r>
                      <a:r>
                        <a:rPr kumimoji="1" lang="ja-JP" altLang="en-US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台、イス</a:t>
                      </a:r>
                      <a:r>
                        <a:rPr kumimoji="1" lang="en-US" altLang="ja-JP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脚</a:t>
                      </a:r>
                      <a:r>
                        <a:rPr kumimoji="1" lang="en-US" altLang="ja-JP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kern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をご用意いたします。展示スペースの要否について、いずれかに○を付けてください。なお、パンフレット等の紙媒体に関しては別途展示のための共有スペースをご用意する予定です。</a:t>
                      </a:r>
                      <a:endParaRPr kumimoji="1" lang="en-US" altLang="ja-JP" sz="1200" b="0" kern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44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4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0-提案書">
  <a:themeElements>
    <a:clrScheme name="日本総研カラー案4">
      <a:dk1>
        <a:srgbClr val="2C2C2C"/>
      </a:dk1>
      <a:lt1>
        <a:srgbClr val="FFFFFF"/>
      </a:lt1>
      <a:dk2>
        <a:srgbClr val="0072CF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F"/>
      </a:hlink>
      <a:folHlink>
        <a:srgbClr val="0072C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108000" tIns="0" rIns="108000" bIns="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ctr">
        <a:norm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kumimoji="1" sz="1200" kern="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_Ver.1.11.pptx" id="{9E8C6497-8DCF-402B-B887-5C7E379A8249}" vid="{79D64A9F-3179-4B59-9F7A-B9135E9FBA4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Meiryo UI</vt:lpstr>
      <vt:lpstr>メイリオ</vt:lpstr>
      <vt:lpstr>游ゴシック</vt:lpstr>
      <vt:lpstr>Arial</vt:lpstr>
      <vt:lpstr>Wingdings</vt:lpstr>
      <vt:lpstr>2020-提案書</vt:lpstr>
      <vt:lpstr>（企業名）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2021-12-24T07:35:51Z</dcterms:created>
  <dcterms:modified xsi:type="dcterms:W3CDTF">2022-01-18T05:37:09Z</dcterms:modified>
</cp:coreProperties>
</file>