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95" r:id="rId2"/>
    <p:sldId id="297" r:id="rId3"/>
    <p:sldId id="257" r:id="rId4"/>
    <p:sldId id="259" r:id="rId5"/>
    <p:sldId id="261" r:id="rId6"/>
    <p:sldId id="262" r:id="rId7"/>
    <p:sldId id="298"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B6E158-B3DA-49BE-AF4D-7ED6AA9436C8}" v="4" dt="2024-05-14T12:47:02.2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66"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69FBD-84AB-43CF-B745-0C465CBE8E9C}" type="datetimeFigureOut">
              <a:rPr kumimoji="1" lang="ja-JP" altLang="en-US" smtClean="0"/>
              <a:t>2024/7/26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ECDE40-01E2-469E-9B9C-C4F893D280B1}" type="slidenum">
              <a:rPr kumimoji="1" lang="ja-JP" altLang="en-US" smtClean="0"/>
              <a:t>‹#›</a:t>
            </a:fld>
            <a:endParaRPr kumimoji="1" lang="ja-JP" altLang="en-US"/>
          </a:p>
        </p:txBody>
      </p:sp>
    </p:spTree>
    <p:extLst>
      <p:ext uri="{BB962C8B-B14F-4D97-AF65-F5344CB8AC3E}">
        <p14:creationId xmlns:p14="http://schemas.microsoft.com/office/powerpoint/2010/main" val="7162880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7ECDE40-01E2-469E-9B9C-C4F893D280B1}" type="slidenum">
              <a:rPr kumimoji="1" lang="ja-JP" altLang="en-US" smtClean="0"/>
              <a:t>4</a:t>
            </a:fld>
            <a:endParaRPr kumimoji="1" lang="ja-JP" altLang="en-US"/>
          </a:p>
        </p:txBody>
      </p:sp>
    </p:spTree>
    <p:extLst>
      <p:ext uri="{BB962C8B-B14F-4D97-AF65-F5344CB8AC3E}">
        <p14:creationId xmlns:p14="http://schemas.microsoft.com/office/powerpoint/2010/main" val="296861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7ECDE40-01E2-469E-9B9C-C4F893D280B1}" type="slidenum">
              <a:rPr kumimoji="1" lang="ja-JP" altLang="en-US" smtClean="0"/>
              <a:t>6</a:t>
            </a:fld>
            <a:endParaRPr kumimoji="1" lang="ja-JP" altLang="en-US"/>
          </a:p>
        </p:txBody>
      </p:sp>
    </p:spTree>
    <p:extLst>
      <p:ext uri="{BB962C8B-B14F-4D97-AF65-F5344CB8AC3E}">
        <p14:creationId xmlns:p14="http://schemas.microsoft.com/office/powerpoint/2010/main" val="192437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3F1F1CA-9478-4523-B8D8-1230E00B7660}" type="slidenum">
              <a:rPr kumimoji="1" lang="ja-JP" altLang="en-US" smtClean="0"/>
              <a:t>7</a:t>
            </a:fld>
            <a:endParaRPr kumimoji="1" lang="ja-JP" altLang="en-US"/>
          </a:p>
        </p:txBody>
      </p:sp>
    </p:spTree>
    <p:extLst>
      <p:ext uri="{BB962C8B-B14F-4D97-AF65-F5344CB8AC3E}">
        <p14:creationId xmlns:p14="http://schemas.microsoft.com/office/powerpoint/2010/main" val="12576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CEB438-793B-4538-1D8D-FCC9E40B668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F5FC646-DA02-B971-2118-01435FE75E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F95BD25-17FD-BFA4-B383-202D1401607E}"/>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5" name="フッター プレースホルダー 4">
            <a:extLst>
              <a:ext uri="{FF2B5EF4-FFF2-40B4-BE49-F238E27FC236}">
                <a16:creationId xmlns:a16="http://schemas.microsoft.com/office/drawing/2014/main" id="{1BE2BCA2-9310-376A-DB7B-704FBEF3B7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FECBC2-F342-F59D-8516-A973357BDCF9}"/>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267668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D71F8D-E006-386C-7A20-CE473AA48D7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3A1845-DF19-B8A3-FA2C-469A0374FF9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20F810-4CDF-3A9A-8A61-0CBA952ACF91}"/>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5" name="フッター プレースホルダー 4">
            <a:extLst>
              <a:ext uri="{FF2B5EF4-FFF2-40B4-BE49-F238E27FC236}">
                <a16:creationId xmlns:a16="http://schemas.microsoft.com/office/drawing/2014/main" id="{6D954314-D7DD-7CE7-45F1-24C685ED83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E4A45EA-19ED-FE47-38E2-3222A8DB6BA5}"/>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349672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31C07C7-BCC3-C7B2-B4D7-8C3FDC6C645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306289E-ADEE-0B8C-DFB1-92AA1578750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33A3FC-C3C7-6E70-DEE9-8A2B163F88A7}"/>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5" name="フッター プレースホルダー 4">
            <a:extLst>
              <a:ext uri="{FF2B5EF4-FFF2-40B4-BE49-F238E27FC236}">
                <a16:creationId xmlns:a16="http://schemas.microsoft.com/office/drawing/2014/main" id="{25EBA1C0-8CEA-DDF2-EBE0-3AE75D2EAC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453AC4-3DA1-EA60-973A-48D1F3B20046}"/>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1992242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B2C840-6052-CD4D-9E21-6881213FA68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A54D5F5-E5EA-58A1-4237-5600B8BC187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A9677B-F247-CFD2-5DCE-612AE49CC83F}"/>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5" name="フッター プレースホルダー 4">
            <a:extLst>
              <a:ext uri="{FF2B5EF4-FFF2-40B4-BE49-F238E27FC236}">
                <a16:creationId xmlns:a16="http://schemas.microsoft.com/office/drawing/2014/main" id="{030E7CD8-5F69-968D-7F3C-23992E5B48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F342CF-D578-2174-5F25-69DDD45118AD}"/>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311651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1B440C-0DE3-0058-6817-3227DE9DD8F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08F157-A4E3-6D8A-FEDB-AC9D97FEC2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7ED3672-FDDD-A7AD-C09E-8B7E236B1EDD}"/>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5" name="フッター プレースホルダー 4">
            <a:extLst>
              <a:ext uri="{FF2B5EF4-FFF2-40B4-BE49-F238E27FC236}">
                <a16:creationId xmlns:a16="http://schemas.microsoft.com/office/drawing/2014/main" id="{8A59158D-7FD4-80E4-9153-D143F64329E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E30F6F-A36F-7AA5-BF16-351A7E974E2B}"/>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550981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14B236-7D3F-04A7-7E66-0BF97F1AAF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0A159B4-1F19-6A60-FDB9-1D08CFC0EA8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32A6E4C-5B50-8265-9103-3B882E3A695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52376F5-1F17-903B-5C44-FF7826FE2463}"/>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6" name="フッター プレースホルダー 5">
            <a:extLst>
              <a:ext uri="{FF2B5EF4-FFF2-40B4-BE49-F238E27FC236}">
                <a16:creationId xmlns:a16="http://schemas.microsoft.com/office/drawing/2014/main" id="{3611942A-73A0-7998-7183-6518E13B4CD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12BE3F3-D241-5491-723F-1D00F2ED7D69}"/>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4232432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42301B-E1D9-8AE6-B4EE-9715BFCE452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528741-E6BE-7129-4EEF-8F0A7D9083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0FE7C8C-4F19-FB65-8552-38A222DEC3C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78327C0-7640-A560-D742-B557C6F98C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A96734F-2618-59DB-6B7A-65D49C1470A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5A4FA1F-403D-2CA5-664B-651E51B35EE6}"/>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8" name="フッター プレースホルダー 7">
            <a:extLst>
              <a:ext uri="{FF2B5EF4-FFF2-40B4-BE49-F238E27FC236}">
                <a16:creationId xmlns:a16="http://schemas.microsoft.com/office/drawing/2014/main" id="{785F0871-9DE6-C108-5574-D640E782298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A9EBB81-751A-E649-62B0-A05EBB289830}"/>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72844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16A87A-C908-9DAA-DB2C-A3EFE627570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529390B-87F8-B543-7BC1-19AFC9E30E16}"/>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4" name="フッター プレースホルダー 3">
            <a:extLst>
              <a:ext uri="{FF2B5EF4-FFF2-40B4-BE49-F238E27FC236}">
                <a16:creationId xmlns:a16="http://schemas.microsoft.com/office/drawing/2014/main" id="{9569BCC6-4B91-F54C-64C6-436ACE75433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72EFE4A-9CAC-9D1B-138F-E3DD97B8C884}"/>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271326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1EB416C-DDDD-855F-194C-AD614DB1BE6C}"/>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3" name="フッター プレースホルダー 2">
            <a:extLst>
              <a:ext uri="{FF2B5EF4-FFF2-40B4-BE49-F238E27FC236}">
                <a16:creationId xmlns:a16="http://schemas.microsoft.com/office/drawing/2014/main" id="{FC28DC26-2BDE-C729-EAB6-16BFDC76FF7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9D18352-4A12-9546-DC2D-25764B078077}"/>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2598017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69FCE5-C23E-DDFF-83E3-E0593622102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FD95A09-F684-31CA-6F82-45791D2745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CDA135C-AC03-8CD5-8E2E-474D314D2B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86A4D59-35B5-F8B5-96CD-33C47CA7DEF1}"/>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6" name="フッター プレースホルダー 5">
            <a:extLst>
              <a:ext uri="{FF2B5EF4-FFF2-40B4-BE49-F238E27FC236}">
                <a16:creationId xmlns:a16="http://schemas.microsoft.com/office/drawing/2014/main" id="{B3EC1E6C-AADA-8CA2-255F-594F48BC8F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A72927E-1B72-4806-EF6F-FD1CF4C914A5}"/>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2850052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2A15D3-ED84-BB58-F5CB-8981C6808AF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18D8EDC-466B-569D-A7D3-FAB40F322D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1CD925B-A963-45CA-66B6-404F65875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CBB36DB-3287-E50A-1572-013D6D54BF39}"/>
              </a:ext>
            </a:extLst>
          </p:cNvPr>
          <p:cNvSpPr>
            <a:spLocks noGrp="1"/>
          </p:cNvSpPr>
          <p:nvPr>
            <p:ph type="dt" sz="half" idx="10"/>
          </p:nvPr>
        </p:nvSpPr>
        <p:spPr/>
        <p:txBody>
          <a:bodyPr/>
          <a:lstStyle/>
          <a:p>
            <a:fld id="{A2C2C0AD-60EE-4A08-8E6D-3954A7A8D97C}" type="datetimeFigureOut">
              <a:rPr kumimoji="1" lang="ja-JP" altLang="en-US" smtClean="0"/>
              <a:t>2024/7/26</a:t>
            </a:fld>
            <a:endParaRPr kumimoji="1" lang="ja-JP" altLang="en-US"/>
          </a:p>
        </p:txBody>
      </p:sp>
      <p:sp>
        <p:nvSpPr>
          <p:cNvPr id="6" name="フッター プレースホルダー 5">
            <a:extLst>
              <a:ext uri="{FF2B5EF4-FFF2-40B4-BE49-F238E27FC236}">
                <a16:creationId xmlns:a16="http://schemas.microsoft.com/office/drawing/2014/main" id="{BBE537FA-28F6-EA45-653E-38B998B4EE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52B76A-9B5E-F479-3950-6616BE14BD54}"/>
              </a:ext>
            </a:extLst>
          </p:cNvPr>
          <p:cNvSpPr>
            <a:spLocks noGrp="1"/>
          </p:cNvSpPr>
          <p:nvPr>
            <p:ph type="sldNum" sz="quarter" idx="12"/>
          </p:nvPr>
        </p:nvSpPr>
        <p:spPr/>
        <p:txBody>
          <a:body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323431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1E6FCD0-2F0C-0156-AD8E-428EEB516D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B4FB93-9C67-F25E-27A9-8DBE8FB275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A363D16-29AD-862D-F7C2-65C12EE2D0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2C0AD-60EE-4A08-8E6D-3954A7A8D97C}" type="datetimeFigureOut">
              <a:rPr kumimoji="1" lang="ja-JP" altLang="en-US" smtClean="0"/>
              <a:t>2024/7/26</a:t>
            </a:fld>
            <a:endParaRPr kumimoji="1" lang="ja-JP" altLang="en-US"/>
          </a:p>
        </p:txBody>
      </p:sp>
      <p:sp>
        <p:nvSpPr>
          <p:cNvPr id="5" name="フッター プレースホルダー 4">
            <a:extLst>
              <a:ext uri="{FF2B5EF4-FFF2-40B4-BE49-F238E27FC236}">
                <a16:creationId xmlns:a16="http://schemas.microsoft.com/office/drawing/2014/main" id="{233B3A48-8134-0836-0D94-3A0C90988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E09C0D2-154B-56A1-D61B-1B055A4DFADB}"/>
              </a:ext>
            </a:extLst>
          </p:cNvPr>
          <p:cNvSpPr>
            <a:spLocks noGrp="1"/>
          </p:cNvSpPr>
          <p:nvPr>
            <p:ph type="sldNum" sz="quarter" idx="4"/>
          </p:nvPr>
        </p:nvSpPr>
        <p:spPr>
          <a:xfrm>
            <a:off x="9448800" y="646441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D7A50-4EDE-4D15-9F59-B0623D669E6F}" type="slidenum">
              <a:rPr kumimoji="1" lang="ja-JP" altLang="en-US" smtClean="0"/>
              <a:t>‹#›</a:t>
            </a:fld>
            <a:endParaRPr kumimoji="1" lang="ja-JP" altLang="en-US"/>
          </a:p>
        </p:txBody>
      </p:sp>
    </p:spTree>
    <p:extLst>
      <p:ext uri="{BB962C8B-B14F-4D97-AF65-F5344CB8AC3E}">
        <p14:creationId xmlns:p14="http://schemas.microsoft.com/office/powerpoint/2010/main" val="2981457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kanto.meti.go.jp/seisaku/iryokiki/healthcare/gc_study_group.html" TargetMode="External"/><Relationship Id="rId2" Type="http://schemas.openxmlformats.org/officeDocument/2006/relationships/hyperlink" Target="https://www.kanto.meti.go.jp/seisaku/iryokiki/healthcare/r5fy_government_pitch.html" TargetMode="External"/><Relationship Id="rId1" Type="http://schemas.openxmlformats.org/officeDocument/2006/relationships/slideLayout" Target="../slideLayouts/slideLayout2.xml"/><Relationship Id="rId4" Type="http://schemas.openxmlformats.org/officeDocument/2006/relationships/hyperlink" Target="https://www.kanto.meti.go.jp/seisaku/iryokiki/healthcare/collaboration_know-how_guideline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9175112E-F944-9BD6-F8F3-2147C3F1B559}"/>
              </a:ext>
            </a:extLst>
          </p:cNvPr>
          <p:cNvSpPr txBox="1"/>
          <p:nvPr/>
        </p:nvSpPr>
        <p:spPr>
          <a:xfrm>
            <a:off x="360218" y="1911928"/>
            <a:ext cx="9014691"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0" i="0" u="none" strike="noStrike" kern="1200" cap="none" spc="0" normalizeH="0" baseline="0" noProof="0">
                <a:ln>
                  <a:noFill/>
                </a:ln>
                <a:solidFill>
                  <a:prstClr val="white"/>
                </a:solidFill>
                <a:effectLst/>
                <a:uLnTx/>
                <a:uFillTx/>
                <a:latin typeface="Segoe UI"/>
                <a:ea typeface="游ゴシック Medium"/>
                <a:cs typeface="+mn-cs"/>
              </a:rPr>
              <a:t>一緒にチャレンジしたいこと</a:t>
            </a:r>
          </a:p>
        </p:txBody>
      </p:sp>
      <p:sp>
        <p:nvSpPr>
          <p:cNvPr id="2" name="テキスト ボックス 1">
            <a:extLst>
              <a:ext uri="{FF2B5EF4-FFF2-40B4-BE49-F238E27FC236}">
                <a16:creationId xmlns:a16="http://schemas.microsoft.com/office/drawing/2014/main" id="{913C32CE-4CB4-BB73-A512-B6D4F47B8701}"/>
              </a:ext>
            </a:extLst>
          </p:cNvPr>
          <p:cNvSpPr txBox="1"/>
          <p:nvPr/>
        </p:nvSpPr>
        <p:spPr>
          <a:xfrm>
            <a:off x="0" y="2825614"/>
            <a:ext cx="12192000" cy="646331"/>
          </a:xfrm>
          <a:prstGeom prst="rect">
            <a:avLst/>
          </a:prstGeom>
          <a:noFill/>
        </p:spPr>
        <p:txBody>
          <a:bodyPr wrap="square" rtlCol="0">
            <a:spAutoFit/>
          </a:bodyPr>
          <a:lstStyle/>
          <a:p>
            <a:pPr algn="ctr"/>
            <a:r>
              <a:rPr kumimoji="1" lang="ja-JP" altLang="en-US" sz="3600">
                <a:solidFill>
                  <a:schemeClr val="accent5">
                    <a:lumMod val="50000"/>
                  </a:schemeClr>
                </a:solidFill>
              </a:rPr>
              <a:t>課題整理の参考様式</a:t>
            </a:r>
            <a:endParaRPr kumimoji="1" lang="en-US" altLang="ja-JP" sz="3600">
              <a:solidFill>
                <a:schemeClr val="accent5">
                  <a:lumMod val="50000"/>
                </a:schemeClr>
              </a:solidFill>
            </a:endParaRPr>
          </a:p>
        </p:txBody>
      </p:sp>
      <p:sp>
        <p:nvSpPr>
          <p:cNvPr id="3" name="テキスト ボックス 2">
            <a:extLst>
              <a:ext uri="{FF2B5EF4-FFF2-40B4-BE49-F238E27FC236}">
                <a16:creationId xmlns:a16="http://schemas.microsoft.com/office/drawing/2014/main" id="{7611CE48-808D-B790-2AA3-0F57CF9CD196}"/>
              </a:ext>
            </a:extLst>
          </p:cNvPr>
          <p:cNvSpPr txBox="1"/>
          <p:nvPr/>
        </p:nvSpPr>
        <p:spPr>
          <a:xfrm>
            <a:off x="0" y="3716363"/>
            <a:ext cx="12192000" cy="1077218"/>
          </a:xfrm>
          <a:prstGeom prst="rect">
            <a:avLst/>
          </a:prstGeom>
          <a:noFill/>
        </p:spPr>
        <p:txBody>
          <a:bodyPr wrap="square" rtlCol="0">
            <a:spAutoFit/>
          </a:bodyPr>
          <a:lstStyle/>
          <a:p>
            <a:pPr algn="ctr"/>
            <a:r>
              <a:rPr kumimoji="1" lang="ja-JP" altLang="en-US" sz="2400" dirty="0">
                <a:solidFill>
                  <a:schemeClr val="accent5">
                    <a:lumMod val="50000"/>
                  </a:schemeClr>
                </a:solidFill>
              </a:rPr>
              <a:t>令和</a:t>
            </a:r>
            <a:r>
              <a:rPr kumimoji="1" lang="en-US" altLang="ja-JP" sz="2400" dirty="0">
                <a:solidFill>
                  <a:schemeClr val="accent5">
                    <a:lumMod val="50000"/>
                  </a:schemeClr>
                </a:solidFill>
              </a:rPr>
              <a:t>6</a:t>
            </a:r>
            <a:r>
              <a:rPr kumimoji="1" lang="ja-JP" altLang="en-US" sz="2400" dirty="0">
                <a:solidFill>
                  <a:schemeClr val="accent5">
                    <a:lumMod val="50000"/>
                  </a:schemeClr>
                </a:solidFill>
              </a:rPr>
              <a:t>年</a:t>
            </a:r>
            <a:r>
              <a:rPr kumimoji="1" lang="en-US" altLang="ja-JP" sz="2400" dirty="0">
                <a:solidFill>
                  <a:schemeClr val="accent5">
                    <a:lumMod val="50000"/>
                  </a:schemeClr>
                </a:solidFill>
              </a:rPr>
              <a:t>5</a:t>
            </a:r>
            <a:r>
              <a:rPr kumimoji="1" lang="ja-JP" altLang="en-US" sz="2400" dirty="0">
                <a:solidFill>
                  <a:schemeClr val="accent5">
                    <a:lumMod val="50000"/>
                  </a:schemeClr>
                </a:solidFill>
              </a:rPr>
              <a:t>月</a:t>
            </a:r>
            <a:endParaRPr kumimoji="1" lang="en-US" altLang="ja-JP" sz="2400" dirty="0">
              <a:solidFill>
                <a:schemeClr val="accent5">
                  <a:lumMod val="50000"/>
                </a:schemeClr>
              </a:solidFill>
            </a:endParaRPr>
          </a:p>
          <a:p>
            <a:pPr algn="ctr"/>
            <a:r>
              <a:rPr kumimoji="1" lang="ja-JP" altLang="en-US" sz="2400" dirty="0">
                <a:solidFill>
                  <a:schemeClr val="accent5">
                    <a:lumMod val="50000"/>
                  </a:schemeClr>
                </a:solidFill>
              </a:rPr>
              <a:t>共創型官民連携促進チーム</a:t>
            </a:r>
          </a:p>
          <a:p>
            <a:pPr algn="ctr"/>
            <a:r>
              <a:rPr kumimoji="1" lang="en-US" altLang="ja-JP" sz="1600" dirty="0">
                <a:solidFill>
                  <a:schemeClr val="accent5">
                    <a:lumMod val="50000"/>
                  </a:schemeClr>
                </a:solidFill>
              </a:rPr>
              <a:t>【</a:t>
            </a:r>
            <a:r>
              <a:rPr kumimoji="1" lang="ja-JP" altLang="en-US" sz="1600" dirty="0">
                <a:solidFill>
                  <a:schemeClr val="accent5">
                    <a:lumMod val="50000"/>
                  </a:schemeClr>
                </a:solidFill>
              </a:rPr>
              <a:t>東北経済産業局、関東経済産業局、中部経済産業局、中国経済産業局、四国経済産業局、九州経済産業局、沖縄総合事務局</a:t>
            </a:r>
            <a:r>
              <a:rPr kumimoji="1" lang="en-US" altLang="ja-JP" sz="1600" dirty="0">
                <a:solidFill>
                  <a:schemeClr val="accent5">
                    <a:lumMod val="50000"/>
                  </a:schemeClr>
                </a:solidFill>
              </a:rPr>
              <a:t>】</a:t>
            </a:r>
          </a:p>
        </p:txBody>
      </p:sp>
      <p:pic>
        <p:nvPicPr>
          <p:cNvPr id="7" name="図 6">
            <a:extLst>
              <a:ext uri="{FF2B5EF4-FFF2-40B4-BE49-F238E27FC236}">
                <a16:creationId xmlns:a16="http://schemas.microsoft.com/office/drawing/2014/main" id="{97E7F712-2EFF-9826-07C4-461D580D0E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1668" y="249383"/>
            <a:ext cx="1690326" cy="683491"/>
          </a:xfrm>
          <a:prstGeom prst="rect">
            <a:avLst/>
          </a:prstGeom>
        </p:spPr>
      </p:pic>
      <p:sp>
        <p:nvSpPr>
          <p:cNvPr id="8" name="正方形/長方形 7">
            <a:extLst>
              <a:ext uri="{FF2B5EF4-FFF2-40B4-BE49-F238E27FC236}">
                <a16:creationId xmlns:a16="http://schemas.microsoft.com/office/drawing/2014/main" id="{4A2C2B82-F588-0F7C-39FF-9E0D43A49DB7}"/>
              </a:ext>
            </a:extLst>
          </p:cNvPr>
          <p:cNvSpPr/>
          <p:nvPr/>
        </p:nvSpPr>
        <p:spPr>
          <a:xfrm>
            <a:off x="-4" y="0"/>
            <a:ext cx="12191999" cy="16625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E4DAFB8-E248-198F-B68D-1E31EBE69836}"/>
              </a:ext>
            </a:extLst>
          </p:cNvPr>
          <p:cNvSpPr/>
          <p:nvPr/>
        </p:nvSpPr>
        <p:spPr>
          <a:xfrm>
            <a:off x="-4" y="162659"/>
            <a:ext cx="12191999" cy="8672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01FE376-05FA-8B52-93ED-31963C195AE2}"/>
              </a:ext>
            </a:extLst>
          </p:cNvPr>
          <p:cNvSpPr/>
          <p:nvPr/>
        </p:nvSpPr>
        <p:spPr>
          <a:xfrm>
            <a:off x="-5" y="6695341"/>
            <a:ext cx="12191999" cy="16625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a:extLst>
              <a:ext uri="{FF2B5EF4-FFF2-40B4-BE49-F238E27FC236}">
                <a16:creationId xmlns:a16="http://schemas.microsoft.com/office/drawing/2014/main" id="{32D42A3F-F9A1-CF8B-0726-77D69855B889}"/>
              </a:ext>
            </a:extLst>
          </p:cNvPr>
          <p:cNvPicPr>
            <a:picLocks noChangeAspect="1"/>
          </p:cNvPicPr>
          <p:nvPr/>
        </p:nvPicPr>
        <p:blipFill>
          <a:blip r:embed="rId3" cstate="hq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4880260" y="754563"/>
            <a:ext cx="2431473" cy="2431473"/>
          </a:xfrm>
          <a:prstGeom prst="rect">
            <a:avLst/>
          </a:prstGeom>
        </p:spPr>
      </p:pic>
      <p:sp>
        <p:nvSpPr>
          <p:cNvPr id="4" name="テキスト ボックス 3">
            <a:extLst>
              <a:ext uri="{FF2B5EF4-FFF2-40B4-BE49-F238E27FC236}">
                <a16:creationId xmlns:a16="http://schemas.microsoft.com/office/drawing/2014/main" id="{6CFD189E-19AD-4584-3659-30FDE88169AE}"/>
              </a:ext>
            </a:extLst>
          </p:cNvPr>
          <p:cNvSpPr txBox="1"/>
          <p:nvPr/>
        </p:nvSpPr>
        <p:spPr>
          <a:xfrm>
            <a:off x="0" y="249383"/>
            <a:ext cx="1376218" cy="369332"/>
          </a:xfrm>
          <a:prstGeom prst="rect">
            <a:avLst/>
          </a:prstGeom>
          <a:noFill/>
        </p:spPr>
        <p:txBody>
          <a:bodyPr wrap="square" rtlCol="0">
            <a:spAutoFit/>
          </a:bodyPr>
          <a:lstStyle/>
          <a:p>
            <a:r>
              <a:rPr kumimoji="1" lang="en-US" altLang="ja-JP" dirty="0"/>
              <a:t>Ver1.0</a:t>
            </a:r>
            <a:endParaRPr kumimoji="1" lang="ja-JP" altLang="en-US" dirty="0"/>
          </a:p>
        </p:txBody>
      </p:sp>
    </p:spTree>
    <p:extLst>
      <p:ext uri="{BB962C8B-B14F-4D97-AF65-F5344CB8AC3E}">
        <p14:creationId xmlns:p14="http://schemas.microsoft.com/office/powerpoint/2010/main" val="188240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3E6962C-8353-0DC2-F1B1-4D70A03F1BD1}"/>
              </a:ext>
            </a:extLst>
          </p:cNvPr>
          <p:cNvSpPr txBox="1"/>
          <p:nvPr/>
        </p:nvSpPr>
        <p:spPr>
          <a:xfrm>
            <a:off x="0" y="0"/>
            <a:ext cx="12192000" cy="424800"/>
          </a:xfrm>
          <a:prstGeom prst="rect">
            <a:avLst/>
          </a:prstGeom>
          <a:solidFill>
            <a:schemeClr val="accent5">
              <a:lumMod val="75000"/>
            </a:schemeClr>
          </a:solidFill>
        </p:spPr>
        <p:txBody>
          <a:bodyPr wrap="square" rtlCol="0" anchor="ctr">
            <a:noAutofit/>
          </a:bodyPr>
          <a:lstStyle/>
          <a:p>
            <a:r>
              <a:rPr kumimoji="1" lang="ja-JP" altLang="en-US">
                <a:solidFill>
                  <a:schemeClr val="bg1"/>
                </a:solidFill>
              </a:rPr>
              <a:t>本資料の位置付け</a:t>
            </a:r>
          </a:p>
        </p:txBody>
      </p:sp>
      <p:sp>
        <p:nvSpPr>
          <p:cNvPr id="7" name="テキスト ボックス 6">
            <a:extLst>
              <a:ext uri="{FF2B5EF4-FFF2-40B4-BE49-F238E27FC236}">
                <a16:creationId xmlns:a16="http://schemas.microsoft.com/office/drawing/2014/main" id="{E3834008-AB09-E327-C3AC-EBE9378856FE}"/>
              </a:ext>
            </a:extLst>
          </p:cNvPr>
          <p:cNvSpPr txBox="1"/>
          <p:nvPr/>
        </p:nvSpPr>
        <p:spPr>
          <a:xfrm>
            <a:off x="452582" y="904416"/>
            <a:ext cx="11286836" cy="4524315"/>
          </a:xfrm>
          <a:prstGeom prst="rect">
            <a:avLst/>
          </a:prstGeom>
          <a:noFill/>
        </p:spPr>
        <p:txBody>
          <a:bodyPr wrap="square" lIns="180000" rIns="180000" rtlCol="0">
            <a:spAutoFit/>
          </a:bodyPr>
          <a:lstStyle/>
          <a:p>
            <a:r>
              <a:rPr kumimoji="1" lang="ja-JP" altLang="en-US"/>
              <a:t>　共創型官民連携促進チーム（</a:t>
            </a:r>
            <a:r>
              <a:rPr kumimoji="1" lang="en-US" altLang="ja-JP"/>
              <a:t>※1</a:t>
            </a:r>
            <a:r>
              <a:rPr kumimoji="1" lang="ja-JP" altLang="en-US"/>
              <a:t>）では、自治体と企業が単なる受発注の関係を超えて、共に課題を解決するパートナーとしてプロジェクトを共に創る「共創型の官民連携」を促進しています。</a:t>
            </a:r>
            <a:endParaRPr kumimoji="1" lang="en-US" altLang="ja-JP"/>
          </a:p>
          <a:p>
            <a:r>
              <a:rPr kumimoji="1" lang="ja-JP" altLang="en-US"/>
              <a:t>　</a:t>
            </a:r>
            <a:endParaRPr kumimoji="1" lang="en-US" altLang="ja-JP"/>
          </a:p>
          <a:p>
            <a:r>
              <a:rPr kumimoji="1" lang="ja-JP" altLang="en-US"/>
              <a:t>　共創型の官民連携の第一歩は「困っている」と伝えること。しかも、必要十分な情報をわかりやすく伝えることが重要であると考えています。</a:t>
            </a:r>
            <a:endParaRPr kumimoji="1" lang="en-US" altLang="ja-JP"/>
          </a:p>
          <a:p>
            <a:endParaRPr kumimoji="1" lang="en-US" altLang="ja-JP"/>
          </a:p>
          <a:p>
            <a:r>
              <a:rPr kumimoji="1" lang="ja-JP" altLang="en-US"/>
              <a:t>　本資料は、共創型の官民連携を促進するため、 「課題を明確にする」ことをテーマに、課題を整理する際の参考様式として作成しました。これまでに、共創型官民連携促進チームで取り組んで参りました「ガバメントピッチ（</a:t>
            </a:r>
            <a:r>
              <a:rPr kumimoji="1" lang="en-US" altLang="ja-JP"/>
              <a:t>※2</a:t>
            </a:r>
            <a:r>
              <a:rPr kumimoji="1" lang="ja-JP" altLang="en-US"/>
              <a:t>）」や、「よりよい官民連携を考える勉強会（</a:t>
            </a:r>
            <a:r>
              <a:rPr kumimoji="1" lang="en-US" altLang="ja-JP"/>
              <a:t>※3</a:t>
            </a:r>
            <a:r>
              <a:rPr kumimoji="1" lang="ja-JP" altLang="en-US"/>
              <a:t>）」で得られたノウハウ・知見を盛り込み、実践的な内容にしています。課題の整理を進める上での流れ、検討すべき内容の確認や、様式として課題を整理する際にご活用ください（</a:t>
            </a:r>
            <a:r>
              <a:rPr kumimoji="1" lang="en-US" altLang="ja-JP"/>
              <a:t>※4</a:t>
            </a:r>
            <a:r>
              <a:rPr kumimoji="1" lang="ja-JP" altLang="en-US"/>
              <a:t>）。</a:t>
            </a:r>
            <a:endParaRPr kumimoji="1" lang="en-US" altLang="ja-JP"/>
          </a:p>
          <a:p>
            <a:endParaRPr kumimoji="1" lang="en-US" altLang="ja-JP"/>
          </a:p>
          <a:p>
            <a:r>
              <a:rPr kumimoji="1" lang="ja-JP" altLang="en-US"/>
              <a:t>　共創型の官民連携に取り組んでみたいけれど「困っていることはあるが、課題を明確にできない」と感じていらっしゃる皆様の一助になれば幸いです。</a:t>
            </a:r>
            <a:endParaRPr kumimoji="1" lang="en-US" altLang="ja-JP"/>
          </a:p>
          <a:p>
            <a:pPr algn="r"/>
            <a:endParaRPr kumimoji="1" lang="en-US" altLang="ja-JP"/>
          </a:p>
          <a:p>
            <a:pPr algn="r"/>
            <a:r>
              <a:rPr kumimoji="1" lang="ja-JP" altLang="en-US"/>
              <a:t>共創型官民連携促進チーム</a:t>
            </a:r>
          </a:p>
        </p:txBody>
      </p:sp>
      <p:sp>
        <p:nvSpPr>
          <p:cNvPr id="8" name="テキスト ボックス 7">
            <a:extLst>
              <a:ext uri="{FF2B5EF4-FFF2-40B4-BE49-F238E27FC236}">
                <a16:creationId xmlns:a16="http://schemas.microsoft.com/office/drawing/2014/main" id="{4B59E403-B953-EEBB-E0D3-AD9FC5483BE1}"/>
              </a:ext>
            </a:extLst>
          </p:cNvPr>
          <p:cNvSpPr txBox="1"/>
          <p:nvPr/>
        </p:nvSpPr>
        <p:spPr>
          <a:xfrm>
            <a:off x="452582" y="5575252"/>
            <a:ext cx="10078310" cy="1261884"/>
          </a:xfrm>
          <a:prstGeom prst="rect">
            <a:avLst/>
          </a:prstGeom>
          <a:noFill/>
        </p:spPr>
        <p:txBody>
          <a:bodyPr wrap="square" rtlCol="0">
            <a:spAutoFit/>
          </a:bodyPr>
          <a:lstStyle/>
          <a:p>
            <a:r>
              <a:rPr kumimoji="1" lang="en-US" altLang="ja-JP" sz="1100" dirty="0"/>
              <a:t>※1</a:t>
            </a:r>
            <a:r>
              <a:rPr kumimoji="1" lang="ja-JP" altLang="en-US" sz="1100" dirty="0"/>
              <a:t>：東北経済産業局、関東経済産業局、中部経済産業局、中国経済産業局、四国経済産業局、九州経済産業局、沖縄総合事務局</a:t>
            </a:r>
            <a:endParaRPr kumimoji="1" lang="en-US" altLang="ja-JP" sz="1100" dirty="0"/>
          </a:p>
          <a:p>
            <a:r>
              <a:rPr kumimoji="1" lang="en-US" altLang="ja-JP" sz="1100" dirty="0"/>
              <a:t>※2</a:t>
            </a:r>
            <a:r>
              <a:rPr kumimoji="1" lang="ja-JP" altLang="en-US" sz="1100" dirty="0"/>
              <a:t>：自治体が地域課題を整理し、企業に向けて発表を行い、企業が解決方法を提案することで、マッチングを図る取組。</a:t>
            </a:r>
            <a:endParaRPr kumimoji="1" lang="en-US" altLang="ja-JP" sz="1100" dirty="0"/>
          </a:p>
          <a:p>
            <a:r>
              <a:rPr kumimoji="1" lang="ja-JP" altLang="en-US" sz="1100" dirty="0"/>
              <a:t>　　</a:t>
            </a:r>
            <a:r>
              <a:rPr kumimoji="1" lang="ja-JP" altLang="en-US" sz="1000" dirty="0"/>
              <a:t>（</a:t>
            </a:r>
            <a:r>
              <a:rPr lang="ja-JP" altLang="en-US" sz="1000" dirty="0">
                <a:hlinkClick r:id="rId2"/>
              </a:rPr>
              <a:t>自治体との共創でヘルスケア分野の課題解決に取り組む企業を募集します（応募終了） （</a:t>
            </a:r>
            <a:r>
              <a:rPr lang="en-US" altLang="ja-JP" sz="1000" dirty="0">
                <a:hlinkClick r:id="rId2"/>
              </a:rPr>
              <a:t>METI/</a:t>
            </a:r>
            <a:r>
              <a:rPr lang="ja-JP" altLang="en-US" sz="1000" dirty="0">
                <a:hlinkClick r:id="rId2"/>
              </a:rPr>
              <a:t>経済産業省関東経済産業局）</a:t>
            </a:r>
            <a:r>
              <a:rPr kumimoji="1" lang="ja-JP" altLang="en-US" sz="1000" dirty="0"/>
              <a:t>）</a:t>
            </a:r>
            <a:endParaRPr kumimoji="1" lang="en-US" altLang="ja-JP" sz="1000" dirty="0"/>
          </a:p>
          <a:p>
            <a:r>
              <a:rPr kumimoji="1" lang="en-US" altLang="ja-JP" sz="1100" dirty="0"/>
              <a:t>※3</a:t>
            </a:r>
            <a:r>
              <a:rPr kumimoji="1" lang="ja-JP" altLang="en-US" sz="1100" dirty="0"/>
              <a:t>：自治体、企業、支援機関が一堂に会し、共創型の官民連携に関する知識習得や相互理解の醸成を図る取組。</a:t>
            </a:r>
            <a:endParaRPr kumimoji="1" lang="en-US" altLang="ja-JP" sz="1100" dirty="0"/>
          </a:p>
          <a:p>
            <a:r>
              <a:rPr kumimoji="1" lang="ja-JP" altLang="en-US" sz="1100" dirty="0"/>
              <a:t>　　</a:t>
            </a:r>
            <a:r>
              <a:rPr kumimoji="1" lang="ja-JP" altLang="en-US" sz="1000" dirty="0"/>
              <a:t>（</a:t>
            </a:r>
            <a:r>
              <a:rPr lang="ja-JP" altLang="en-US" sz="1000" dirty="0">
                <a:hlinkClick r:id="rId3"/>
              </a:rPr>
              <a:t>「よりよい官民連携を考える勉強会　よりよい地域をよりよい連携で」参加者を募集します（応募終了） （</a:t>
            </a:r>
            <a:r>
              <a:rPr lang="en-US" altLang="ja-JP" sz="1000" dirty="0">
                <a:hlinkClick r:id="rId3"/>
              </a:rPr>
              <a:t>METI/</a:t>
            </a:r>
            <a:r>
              <a:rPr lang="ja-JP" altLang="en-US" sz="1000" dirty="0">
                <a:hlinkClick r:id="rId3"/>
              </a:rPr>
              <a:t>経済産業省関東経済産業局）</a:t>
            </a:r>
            <a:r>
              <a:rPr kumimoji="1" lang="ja-JP" altLang="en-US" sz="1000" dirty="0"/>
              <a:t>）</a:t>
            </a:r>
            <a:endParaRPr kumimoji="1" lang="en-US" altLang="ja-JP" sz="1000" dirty="0"/>
          </a:p>
          <a:p>
            <a:r>
              <a:rPr kumimoji="1" lang="en-US" altLang="ja-JP" sz="1050" dirty="0"/>
              <a:t>※4</a:t>
            </a:r>
            <a:r>
              <a:rPr kumimoji="1" lang="ja-JP" altLang="en-US" sz="1050" dirty="0"/>
              <a:t>：共創型官民連携の取組ノウハウを記した「</a:t>
            </a:r>
            <a:r>
              <a:rPr kumimoji="1" lang="en-US" altLang="ja-JP" sz="1050" dirty="0"/>
              <a:t>COMPASS</a:t>
            </a:r>
            <a:r>
              <a:rPr kumimoji="1" lang="ja-JP" altLang="en-US" sz="1050" dirty="0"/>
              <a:t>」において記載方法を解説しております。本様式の活用にあたってはそちらをご参照ください。</a:t>
            </a:r>
            <a:endParaRPr kumimoji="1" lang="en-US" altLang="ja-JP" sz="1050" dirty="0"/>
          </a:p>
          <a:p>
            <a:r>
              <a:rPr kumimoji="1" lang="ja-JP" altLang="en-US" sz="1050" dirty="0"/>
              <a:t>　　（</a:t>
            </a:r>
            <a:r>
              <a:rPr kumimoji="1" lang="ja-JP" altLang="en-US" sz="1050" dirty="0">
                <a:hlinkClick r:id="rId4"/>
              </a:rPr>
              <a:t>共創型官民連携の取組ノウハウをとりまとめたガイドライン及び参考様式を公開しました</a:t>
            </a:r>
            <a:r>
              <a:rPr kumimoji="1" lang="zh-TW" altLang="en-US" sz="1050" dirty="0">
                <a:hlinkClick r:id="rId4"/>
              </a:rPr>
              <a:t>（</a:t>
            </a:r>
            <a:r>
              <a:rPr kumimoji="1" lang="en-US" altLang="zh-TW" sz="1050" dirty="0">
                <a:hlinkClick r:id="rId4"/>
              </a:rPr>
              <a:t>METI/</a:t>
            </a:r>
            <a:r>
              <a:rPr kumimoji="1" lang="zh-TW" altLang="en-US" sz="1050" dirty="0">
                <a:hlinkClick r:id="rId4"/>
              </a:rPr>
              <a:t>経済産業省関東経済産業局）</a:t>
            </a:r>
            <a:r>
              <a:rPr kumimoji="1" lang="ja-JP" altLang="en-US" sz="1050" dirty="0"/>
              <a:t>）</a:t>
            </a:r>
          </a:p>
        </p:txBody>
      </p:sp>
    </p:spTree>
    <p:extLst>
      <p:ext uri="{BB962C8B-B14F-4D97-AF65-F5344CB8AC3E}">
        <p14:creationId xmlns:p14="http://schemas.microsoft.com/office/powerpoint/2010/main" val="2010915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38876A3-8648-43FE-F667-1C197558531F}"/>
              </a:ext>
            </a:extLst>
          </p:cNvPr>
          <p:cNvSpPr/>
          <p:nvPr/>
        </p:nvSpPr>
        <p:spPr>
          <a:xfrm>
            <a:off x="0" y="0"/>
            <a:ext cx="12192000" cy="42612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課題整理シート</a:t>
            </a:r>
            <a:r>
              <a:rPr kumimoji="1" lang="en-US" altLang="ja-JP"/>
              <a:t>1/2</a:t>
            </a:r>
            <a:r>
              <a:rPr kumimoji="1" lang="ja-JP" altLang="en-US"/>
              <a:t>　（テーマ：）</a:t>
            </a:r>
          </a:p>
        </p:txBody>
      </p:sp>
      <p:sp>
        <p:nvSpPr>
          <p:cNvPr id="5" name="正方形/長方形 4">
            <a:extLst>
              <a:ext uri="{FF2B5EF4-FFF2-40B4-BE49-F238E27FC236}">
                <a16:creationId xmlns:a16="http://schemas.microsoft.com/office/drawing/2014/main" id="{F9D85715-DAC6-073C-006D-D95D44EACC05}"/>
              </a:ext>
            </a:extLst>
          </p:cNvPr>
          <p:cNvSpPr/>
          <p:nvPr/>
        </p:nvSpPr>
        <p:spPr>
          <a:xfrm>
            <a:off x="272063" y="885616"/>
            <a:ext cx="3744000" cy="432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②現状</a:t>
            </a:r>
          </a:p>
        </p:txBody>
      </p:sp>
      <p:sp>
        <p:nvSpPr>
          <p:cNvPr id="6" name="正方形/長方形 5">
            <a:extLst>
              <a:ext uri="{FF2B5EF4-FFF2-40B4-BE49-F238E27FC236}">
                <a16:creationId xmlns:a16="http://schemas.microsoft.com/office/drawing/2014/main" id="{A67958A8-7F64-F492-72DE-BB2269057BCB}"/>
              </a:ext>
            </a:extLst>
          </p:cNvPr>
          <p:cNvSpPr/>
          <p:nvPr/>
        </p:nvSpPr>
        <p:spPr>
          <a:xfrm>
            <a:off x="8165791" y="885616"/>
            <a:ext cx="3744000" cy="432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①ありたい姿：○年後</a:t>
            </a:r>
          </a:p>
        </p:txBody>
      </p:sp>
      <p:cxnSp>
        <p:nvCxnSpPr>
          <p:cNvPr id="8" name="直線矢印コネクタ 7">
            <a:extLst>
              <a:ext uri="{FF2B5EF4-FFF2-40B4-BE49-F238E27FC236}">
                <a16:creationId xmlns:a16="http://schemas.microsoft.com/office/drawing/2014/main" id="{C2CE7FC1-3102-C2AA-C638-B3E7258A3A71}"/>
              </a:ext>
            </a:extLst>
          </p:cNvPr>
          <p:cNvCxnSpPr>
            <a:cxnSpLocks/>
          </p:cNvCxnSpPr>
          <p:nvPr/>
        </p:nvCxnSpPr>
        <p:spPr>
          <a:xfrm>
            <a:off x="4016063" y="1101616"/>
            <a:ext cx="4149728" cy="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6B2872AD-47DA-3573-4661-03811B6F78FB}"/>
              </a:ext>
            </a:extLst>
          </p:cNvPr>
          <p:cNvSpPr/>
          <p:nvPr/>
        </p:nvSpPr>
        <p:spPr>
          <a:xfrm>
            <a:off x="4218927" y="885616"/>
            <a:ext cx="3744000" cy="432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③ギャップ</a:t>
            </a:r>
          </a:p>
        </p:txBody>
      </p:sp>
      <p:sp>
        <p:nvSpPr>
          <p:cNvPr id="10" name="正方形/長方形 9">
            <a:extLst>
              <a:ext uri="{FF2B5EF4-FFF2-40B4-BE49-F238E27FC236}">
                <a16:creationId xmlns:a16="http://schemas.microsoft.com/office/drawing/2014/main" id="{2F56FE64-0967-C77C-8B7F-CF79CE59C611}"/>
              </a:ext>
            </a:extLst>
          </p:cNvPr>
          <p:cNvSpPr/>
          <p:nvPr/>
        </p:nvSpPr>
        <p:spPr>
          <a:xfrm>
            <a:off x="272063" y="5041772"/>
            <a:ext cx="11637728" cy="42612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④課題（ありたい姿と現状とのギャップを埋めるために取り組むべきこと）</a:t>
            </a:r>
          </a:p>
        </p:txBody>
      </p:sp>
      <p:sp>
        <p:nvSpPr>
          <p:cNvPr id="12" name="テキスト ボックス 11">
            <a:extLst>
              <a:ext uri="{FF2B5EF4-FFF2-40B4-BE49-F238E27FC236}">
                <a16:creationId xmlns:a16="http://schemas.microsoft.com/office/drawing/2014/main" id="{F8057DAA-683B-68B8-9B2D-3B2D52DB1F30}"/>
              </a:ext>
            </a:extLst>
          </p:cNvPr>
          <p:cNvSpPr txBox="1"/>
          <p:nvPr/>
        </p:nvSpPr>
        <p:spPr>
          <a:xfrm>
            <a:off x="8165791" y="1401050"/>
            <a:ext cx="3744000" cy="3424004"/>
          </a:xfrm>
          <a:prstGeom prst="rect">
            <a:avLst/>
          </a:prstGeom>
          <a:solidFill>
            <a:schemeClr val="accent3">
              <a:lumMod val="20000"/>
              <a:lumOff val="80000"/>
              <a:alpha val="50000"/>
            </a:schemeClr>
          </a:solidFill>
        </p:spPr>
        <p:txBody>
          <a:bodyPr wrap="square" rtlCol="0">
            <a:noAutofit/>
          </a:bodyPr>
          <a:lstStyle/>
          <a:p>
            <a:r>
              <a:rPr lang="en-US" altLang="ja-JP" sz="1100"/>
              <a:t>【</a:t>
            </a:r>
            <a:r>
              <a:rPr lang="ja-JP" altLang="en-US" sz="1100"/>
              <a:t>ありたい姿</a:t>
            </a:r>
            <a:r>
              <a:rPr lang="en-US" altLang="ja-JP" sz="1100"/>
              <a:t>】</a:t>
            </a:r>
          </a:p>
        </p:txBody>
      </p:sp>
      <p:sp>
        <p:nvSpPr>
          <p:cNvPr id="16" name="テキスト ボックス 15">
            <a:extLst>
              <a:ext uri="{FF2B5EF4-FFF2-40B4-BE49-F238E27FC236}">
                <a16:creationId xmlns:a16="http://schemas.microsoft.com/office/drawing/2014/main" id="{497FEF2D-B351-2330-7187-9BCF0EBA3B87}"/>
              </a:ext>
            </a:extLst>
          </p:cNvPr>
          <p:cNvSpPr txBox="1"/>
          <p:nvPr/>
        </p:nvSpPr>
        <p:spPr>
          <a:xfrm>
            <a:off x="4218927" y="1401049"/>
            <a:ext cx="3744000" cy="1673435"/>
          </a:xfrm>
          <a:prstGeom prst="rect">
            <a:avLst/>
          </a:prstGeom>
          <a:solidFill>
            <a:schemeClr val="accent5">
              <a:lumMod val="20000"/>
              <a:lumOff val="80000"/>
              <a:alpha val="50000"/>
            </a:schemeClr>
          </a:solidFill>
        </p:spPr>
        <p:txBody>
          <a:bodyPr wrap="square" rtlCol="0">
            <a:noAutofit/>
          </a:bodyPr>
          <a:lstStyle/>
          <a:p>
            <a:r>
              <a:rPr lang="en-US" altLang="ja-JP" sz="1100"/>
              <a:t>【</a:t>
            </a:r>
            <a:r>
              <a:rPr lang="ja-JP" altLang="en-US" sz="1100"/>
              <a:t>取組を継続した場合</a:t>
            </a:r>
            <a:r>
              <a:rPr lang="en-US" altLang="ja-JP" sz="1100"/>
              <a:t>】</a:t>
            </a:r>
          </a:p>
          <a:p>
            <a:endParaRPr lang="en-US" altLang="ja-JP" sz="1100"/>
          </a:p>
          <a:p>
            <a:endParaRPr lang="en-US" altLang="ja-JP" sz="1100"/>
          </a:p>
          <a:p>
            <a:endParaRPr lang="en-US" altLang="ja-JP" sz="1100"/>
          </a:p>
          <a:p>
            <a:endParaRPr lang="en-US" altLang="ja-JP" sz="1100"/>
          </a:p>
          <a:p>
            <a:endParaRPr lang="en-US" altLang="ja-JP" sz="1100"/>
          </a:p>
          <a:p>
            <a:endParaRPr lang="en-US" altLang="ja-JP" sz="1100"/>
          </a:p>
          <a:p>
            <a:endParaRPr lang="en-US" altLang="ja-JP" sz="1100"/>
          </a:p>
          <a:p>
            <a:endParaRPr lang="en-US" altLang="ja-JP" sz="1100"/>
          </a:p>
        </p:txBody>
      </p:sp>
      <p:sp>
        <p:nvSpPr>
          <p:cNvPr id="21" name="正方形/長方形 20">
            <a:extLst>
              <a:ext uri="{FF2B5EF4-FFF2-40B4-BE49-F238E27FC236}">
                <a16:creationId xmlns:a16="http://schemas.microsoft.com/office/drawing/2014/main" id="{C18E0922-949B-1E4D-24F9-FBC474EE5FF5}"/>
              </a:ext>
            </a:extLst>
          </p:cNvPr>
          <p:cNvSpPr/>
          <p:nvPr/>
        </p:nvSpPr>
        <p:spPr>
          <a:xfrm>
            <a:off x="272063" y="1401050"/>
            <a:ext cx="3744000" cy="1673436"/>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100">
                <a:solidFill>
                  <a:schemeClr val="tx1"/>
                </a:solidFill>
              </a:rPr>
              <a:t>【</a:t>
            </a:r>
            <a:r>
              <a:rPr kumimoji="1" lang="ja-JP" altLang="en-US" sz="1100">
                <a:solidFill>
                  <a:schemeClr val="tx1"/>
                </a:solidFill>
              </a:rPr>
              <a:t>これまでの取組</a:t>
            </a:r>
            <a:r>
              <a:rPr kumimoji="1" lang="en-US" altLang="ja-JP" sz="1100">
                <a:solidFill>
                  <a:schemeClr val="tx1"/>
                </a:solidFill>
              </a:rPr>
              <a:t>】</a:t>
            </a: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en-US" altLang="ja-JP" sz="1100">
              <a:solidFill>
                <a:schemeClr val="tx1"/>
              </a:solidFill>
            </a:endParaRPr>
          </a:p>
        </p:txBody>
      </p:sp>
      <p:sp>
        <p:nvSpPr>
          <p:cNvPr id="22" name="正方形/長方形 21">
            <a:extLst>
              <a:ext uri="{FF2B5EF4-FFF2-40B4-BE49-F238E27FC236}">
                <a16:creationId xmlns:a16="http://schemas.microsoft.com/office/drawing/2014/main" id="{EB4650C3-8A15-4DC9-E30A-A6CE153D10C0}"/>
              </a:ext>
            </a:extLst>
          </p:cNvPr>
          <p:cNvSpPr/>
          <p:nvPr/>
        </p:nvSpPr>
        <p:spPr>
          <a:xfrm>
            <a:off x="272063" y="3164561"/>
            <a:ext cx="3744000" cy="1660493"/>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100">
                <a:solidFill>
                  <a:schemeClr val="tx1"/>
                </a:solidFill>
              </a:rPr>
              <a:t>【</a:t>
            </a:r>
            <a:r>
              <a:rPr kumimoji="1" lang="ja-JP" altLang="en-US" sz="1100">
                <a:solidFill>
                  <a:schemeClr val="tx1"/>
                </a:solidFill>
              </a:rPr>
              <a:t>状態</a:t>
            </a:r>
            <a:r>
              <a:rPr kumimoji="1" lang="en-US" altLang="ja-JP" sz="1100">
                <a:solidFill>
                  <a:schemeClr val="tx1"/>
                </a:solidFill>
              </a:rPr>
              <a:t>】</a:t>
            </a: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p:txBody>
      </p:sp>
      <p:sp>
        <p:nvSpPr>
          <p:cNvPr id="24" name="テキスト ボックス 23">
            <a:extLst>
              <a:ext uri="{FF2B5EF4-FFF2-40B4-BE49-F238E27FC236}">
                <a16:creationId xmlns:a16="http://schemas.microsoft.com/office/drawing/2014/main" id="{A95C9EA0-C059-7424-AF73-DA711B219030}"/>
              </a:ext>
            </a:extLst>
          </p:cNvPr>
          <p:cNvSpPr txBox="1"/>
          <p:nvPr/>
        </p:nvSpPr>
        <p:spPr>
          <a:xfrm>
            <a:off x="4218927" y="3164502"/>
            <a:ext cx="3744000" cy="1661264"/>
          </a:xfrm>
          <a:prstGeom prst="rect">
            <a:avLst/>
          </a:prstGeom>
          <a:solidFill>
            <a:schemeClr val="accent5">
              <a:lumMod val="20000"/>
              <a:lumOff val="80000"/>
              <a:alpha val="50000"/>
            </a:schemeClr>
          </a:solidFill>
        </p:spPr>
        <p:txBody>
          <a:bodyPr wrap="square" rtlCol="0">
            <a:noAutofit/>
          </a:bodyPr>
          <a:lstStyle/>
          <a:p>
            <a:r>
              <a:rPr lang="en-US" altLang="ja-JP" sz="1100"/>
              <a:t>【</a:t>
            </a:r>
            <a:r>
              <a:rPr lang="ja-JP" altLang="en-US" sz="1100"/>
              <a:t>ギャップ</a:t>
            </a:r>
            <a:r>
              <a:rPr lang="en-US" altLang="ja-JP" sz="1100"/>
              <a:t>】</a:t>
            </a:r>
          </a:p>
          <a:p>
            <a:endParaRPr lang="en-US" altLang="ja-JP" sz="1100"/>
          </a:p>
          <a:p>
            <a:endParaRPr lang="en-US" altLang="ja-JP" sz="1100"/>
          </a:p>
          <a:p>
            <a:endParaRPr lang="en-US" altLang="ja-JP" sz="1100"/>
          </a:p>
          <a:p>
            <a:endParaRPr lang="en-US" altLang="ja-JP" sz="1100"/>
          </a:p>
          <a:p>
            <a:endParaRPr lang="en-US" altLang="ja-JP" sz="1100"/>
          </a:p>
        </p:txBody>
      </p:sp>
      <p:sp>
        <p:nvSpPr>
          <p:cNvPr id="25" name="正方形/長方形 24">
            <a:extLst>
              <a:ext uri="{FF2B5EF4-FFF2-40B4-BE49-F238E27FC236}">
                <a16:creationId xmlns:a16="http://schemas.microsoft.com/office/drawing/2014/main" id="{EB42A80F-625D-399E-D6CE-E5813DE17657}"/>
              </a:ext>
            </a:extLst>
          </p:cNvPr>
          <p:cNvSpPr/>
          <p:nvPr/>
        </p:nvSpPr>
        <p:spPr>
          <a:xfrm>
            <a:off x="272063" y="5557920"/>
            <a:ext cx="3744000" cy="1080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課題１</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6" name="正方形/長方形 25">
            <a:extLst>
              <a:ext uri="{FF2B5EF4-FFF2-40B4-BE49-F238E27FC236}">
                <a16:creationId xmlns:a16="http://schemas.microsoft.com/office/drawing/2014/main" id="{75515DA4-85FE-D7E6-8B44-19F61F1B586A}"/>
              </a:ext>
            </a:extLst>
          </p:cNvPr>
          <p:cNvSpPr/>
          <p:nvPr/>
        </p:nvSpPr>
        <p:spPr>
          <a:xfrm>
            <a:off x="4218927" y="5557918"/>
            <a:ext cx="3744000" cy="1080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課題２</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7" name="正方形/長方形 26">
            <a:extLst>
              <a:ext uri="{FF2B5EF4-FFF2-40B4-BE49-F238E27FC236}">
                <a16:creationId xmlns:a16="http://schemas.microsoft.com/office/drawing/2014/main" id="{AA9C4445-5F88-563D-4252-5E8743CD2531}"/>
              </a:ext>
            </a:extLst>
          </p:cNvPr>
          <p:cNvSpPr/>
          <p:nvPr/>
        </p:nvSpPr>
        <p:spPr>
          <a:xfrm>
            <a:off x="8165791" y="5557918"/>
            <a:ext cx="3744000" cy="1080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課題３</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 name="テキスト ボックス 1">
            <a:extLst>
              <a:ext uri="{FF2B5EF4-FFF2-40B4-BE49-F238E27FC236}">
                <a16:creationId xmlns:a16="http://schemas.microsoft.com/office/drawing/2014/main" id="{743782B0-BFF7-8A94-F3EF-3C8367A9619A}"/>
              </a:ext>
            </a:extLst>
          </p:cNvPr>
          <p:cNvSpPr txBox="1"/>
          <p:nvPr/>
        </p:nvSpPr>
        <p:spPr>
          <a:xfrm>
            <a:off x="5729" y="470499"/>
            <a:ext cx="4868111" cy="369332"/>
          </a:xfrm>
          <a:prstGeom prst="rect">
            <a:avLst/>
          </a:prstGeom>
          <a:noFill/>
        </p:spPr>
        <p:txBody>
          <a:bodyPr wrap="square" rtlCol="0">
            <a:spAutoFit/>
          </a:bodyPr>
          <a:lstStyle/>
          <a:p>
            <a:r>
              <a:rPr kumimoji="1" lang="ja-JP" altLang="en-US"/>
              <a:t>テーマに関し、①から順に記載ください。</a:t>
            </a:r>
          </a:p>
        </p:txBody>
      </p:sp>
      <p:sp>
        <p:nvSpPr>
          <p:cNvPr id="3" name="テキスト ボックス 2">
            <a:extLst>
              <a:ext uri="{FF2B5EF4-FFF2-40B4-BE49-F238E27FC236}">
                <a16:creationId xmlns:a16="http://schemas.microsoft.com/office/drawing/2014/main" id="{369F874E-995F-224B-2790-39665E5B206C}"/>
              </a:ext>
            </a:extLst>
          </p:cNvPr>
          <p:cNvSpPr txBox="1"/>
          <p:nvPr/>
        </p:nvSpPr>
        <p:spPr>
          <a:xfrm>
            <a:off x="8448000" y="470499"/>
            <a:ext cx="3744000" cy="369332"/>
          </a:xfrm>
          <a:prstGeom prst="rect">
            <a:avLst/>
          </a:prstGeom>
          <a:noFill/>
        </p:spPr>
        <p:txBody>
          <a:bodyPr wrap="square" rtlCol="0">
            <a:spAutoFit/>
          </a:bodyPr>
          <a:lstStyle/>
          <a:p>
            <a:pPr algn="r"/>
            <a:r>
              <a:rPr kumimoji="1" lang="ja-JP" altLang="en-US"/>
              <a:t>○○市　○○課　担当者名</a:t>
            </a:r>
          </a:p>
        </p:txBody>
      </p:sp>
    </p:spTree>
    <p:extLst>
      <p:ext uri="{BB962C8B-B14F-4D97-AF65-F5344CB8AC3E}">
        <p14:creationId xmlns:p14="http://schemas.microsoft.com/office/powerpoint/2010/main" val="305059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D811113A-EF70-4709-45BE-281CB67CCC39}"/>
              </a:ext>
            </a:extLst>
          </p:cNvPr>
          <p:cNvSpPr/>
          <p:nvPr/>
        </p:nvSpPr>
        <p:spPr>
          <a:xfrm>
            <a:off x="4223998" y="883469"/>
            <a:ext cx="3744000" cy="42612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⑤不足</a:t>
            </a:r>
          </a:p>
        </p:txBody>
      </p:sp>
      <p:sp>
        <p:nvSpPr>
          <p:cNvPr id="9" name="正方形/長方形 8">
            <a:extLst>
              <a:ext uri="{FF2B5EF4-FFF2-40B4-BE49-F238E27FC236}">
                <a16:creationId xmlns:a16="http://schemas.microsoft.com/office/drawing/2014/main" id="{953787C5-4135-A9C0-AD6F-4A485B6A7293}"/>
              </a:ext>
            </a:extLst>
          </p:cNvPr>
          <p:cNvSpPr/>
          <p:nvPr/>
        </p:nvSpPr>
        <p:spPr>
          <a:xfrm>
            <a:off x="4223996" y="1399619"/>
            <a:ext cx="3744000" cy="1656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12" name="正方形/長方形 11">
            <a:extLst>
              <a:ext uri="{FF2B5EF4-FFF2-40B4-BE49-F238E27FC236}">
                <a16:creationId xmlns:a16="http://schemas.microsoft.com/office/drawing/2014/main" id="{0D3FBFC4-32EF-476D-E55E-345288E31335}"/>
              </a:ext>
            </a:extLst>
          </p:cNvPr>
          <p:cNvSpPr/>
          <p:nvPr/>
        </p:nvSpPr>
        <p:spPr>
          <a:xfrm>
            <a:off x="4223996" y="3188223"/>
            <a:ext cx="3744000" cy="1656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a:t>
            </a:r>
            <a:endParaRPr lang="en-US" altLang="ja-JP" sz="1100">
              <a:solidFill>
                <a:schemeClr val="tx1"/>
              </a:solidFill>
            </a:endParaRPr>
          </a:p>
          <a:p>
            <a:endParaRPr kumimoji="1"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16" name="正方形/長方形 15">
            <a:extLst>
              <a:ext uri="{FF2B5EF4-FFF2-40B4-BE49-F238E27FC236}">
                <a16:creationId xmlns:a16="http://schemas.microsoft.com/office/drawing/2014/main" id="{064DA415-5D7D-46DE-26F2-85EF0BC650A7}"/>
              </a:ext>
            </a:extLst>
          </p:cNvPr>
          <p:cNvSpPr/>
          <p:nvPr/>
        </p:nvSpPr>
        <p:spPr>
          <a:xfrm>
            <a:off x="4223996" y="4976830"/>
            <a:ext cx="3744000" cy="165600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2" name="正方形/長方形 1">
            <a:extLst>
              <a:ext uri="{FF2B5EF4-FFF2-40B4-BE49-F238E27FC236}">
                <a16:creationId xmlns:a16="http://schemas.microsoft.com/office/drawing/2014/main" id="{0CB65CC5-BD49-3BB5-00F6-A0222CE28535}"/>
              </a:ext>
            </a:extLst>
          </p:cNvPr>
          <p:cNvSpPr/>
          <p:nvPr/>
        </p:nvSpPr>
        <p:spPr>
          <a:xfrm>
            <a:off x="8175937" y="887016"/>
            <a:ext cx="3744000" cy="42612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⑥強み</a:t>
            </a:r>
          </a:p>
        </p:txBody>
      </p:sp>
      <p:sp>
        <p:nvSpPr>
          <p:cNvPr id="3" name="正方形/長方形 2">
            <a:extLst>
              <a:ext uri="{FF2B5EF4-FFF2-40B4-BE49-F238E27FC236}">
                <a16:creationId xmlns:a16="http://schemas.microsoft.com/office/drawing/2014/main" id="{87B1C0E5-0101-CD5F-26C0-3AE2CD6BE46F}"/>
              </a:ext>
            </a:extLst>
          </p:cNvPr>
          <p:cNvSpPr/>
          <p:nvPr/>
        </p:nvSpPr>
        <p:spPr>
          <a:xfrm>
            <a:off x="8175936" y="1403165"/>
            <a:ext cx="3744000" cy="1656000"/>
          </a:xfrm>
          <a:prstGeom prst="rect">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5" name="正方形/長方形 4">
            <a:extLst>
              <a:ext uri="{FF2B5EF4-FFF2-40B4-BE49-F238E27FC236}">
                <a16:creationId xmlns:a16="http://schemas.microsoft.com/office/drawing/2014/main" id="{E78B7B24-7378-F2DE-5355-800887314071}"/>
              </a:ext>
            </a:extLst>
          </p:cNvPr>
          <p:cNvSpPr/>
          <p:nvPr/>
        </p:nvSpPr>
        <p:spPr>
          <a:xfrm>
            <a:off x="8175936" y="3191770"/>
            <a:ext cx="3744000" cy="1656000"/>
          </a:xfrm>
          <a:prstGeom prst="rect">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a:t>
            </a:r>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6" name="正方形/長方形 5">
            <a:extLst>
              <a:ext uri="{FF2B5EF4-FFF2-40B4-BE49-F238E27FC236}">
                <a16:creationId xmlns:a16="http://schemas.microsoft.com/office/drawing/2014/main" id="{588D0AAF-AB7A-EF84-B170-8C373BDB7810}"/>
              </a:ext>
            </a:extLst>
          </p:cNvPr>
          <p:cNvSpPr/>
          <p:nvPr/>
        </p:nvSpPr>
        <p:spPr>
          <a:xfrm>
            <a:off x="8175936" y="4971499"/>
            <a:ext cx="3744000" cy="1656000"/>
          </a:xfrm>
          <a:prstGeom prst="rect">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4" name="正方形/長方形 3">
            <a:extLst>
              <a:ext uri="{FF2B5EF4-FFF2-40B4-BE49-F238E27FC236}">
                <a16:creationId xmlns:a16="http://schemas.microsoft.com/office/drawing/2014/main" id="{F38876A3-8648-43FE-F667-1C197558531F}"/>
              </a:ext>
            </a:extLst>
          </p:cNvPr>
          <p:cNvSpPr/>
          <p:nvPr/>
        </p:nvSpPr>
        <p:spPr>
          <a:xfrm>
            <a:off x="0" y="0"/>
            <a:ext cx="12192000" cy="42612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課題整理シート</a:t>
            </a:r>
            <a:r>
              <a:rPr kumimoji="1" lang="en-US" altLang="ja-JP"/>
              <a:t>2/2 </a:t>
            </a:r>
            <a:r>
              <a:rPr kumimoji="1" lang="ja-JP" altLang="en-US"/>
              <a:t>　（テーマ：）</a:t>
            </a:r>
          </a:p>
        </p:txBody>
      </p:sp>
      <p:sp>
        <p:nvSpPr>
          <p:cNvPr id="10" name="正方形/長方形 9">
            <a:extLst>
              <a:ext uri="{FF2B5EF4-FFF2-40B4-BE49-F238E27FC236}">
                <a16:creationId xmlns:a16="http://schemas.microsoft.com/office/drawing/2014/main" id="{2F56FE64-0967-C77C-8B7F-CF79CE59C611}"/>
              </a:ext>
            </a:extLst>
          </p:cNvPr>
          <p:cNvSpPr/>
          <p:nvPr/>
        </p:nvSpPr>
        <p:spPr>
          <a:xfrm>
            <a:off x="272063" y="887018"/>
            <a:ext cx="3744000" cy="42612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④課題</a:t>
            </a:r>
          </a:p>
        </p:txBody>
      </p:sp>
      <p:sp>
        <p:nvSpPr>
          <p:cNvPr id="25" name="正方形/長方形 24">
            <a:extLst>
              <a:ext uri="{FF2B5EF4-FFF2-40B4-BE49-F238E27FC236}">
                <a16:creationId xmlns:a16="http://schemas.microsoft.com/office/drawing/2014/main" id="{EB42A80F-625D-399E-D6CE-E5813DE17657}"/>
              </a:ext>
            </a:extLst>
          </p:cNvPr>
          <p:cNvSpPr/>
          <p:nvPr/>
        </p:nvSpPr>
        <p:spPr>
          <a:xfrm>
            <a:off x="272063" y="1403165"/>
            <a:ext cx="3744000" cy="1656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課題１</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6" name="正方形/長方形 25">
            <a:extLst>
              <a:ext uri="{FF2B5EF4-FFF2-40B4-BE49-F238E27FC236}">
                <a16:creationId xmlns:a16="http://schemas.microsoft.com/office/drawing/2014/main" id="{75515DA4-85FE-D7E6-8B44-19F61F1B586A}"/>
              </a:ext>
            </a:extLst>
          </p:cNvPr>
          <p:cNvSpPr/>
          <p:nvPr/>
        </p:nvSpPr>
        <p:spPr>
          <a:xfrm>
            <a:off x="272063" y="3191770"/>
            <a:ext cx="3744000" cy="1656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課題２</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7" name="正方形/長方形 26">
            <a:extLst>
              <a:ext uri="{FF2B5EF4-FFF2-40B4-BE49-F238E27FC236}">
                <a16:creationId xmlns:a16="http://schemas.microsoft.com/office/drawing/2014/main" id="{AA9C4445-5F88-563D-4252-5E8743CD2531}"/>
              </a:ext>
            </a:extLst>
          </p:cNvPr>
          <p:cNvSpPr/>
          <p:nvPr/>
        </p:nvSpPr>
        <p:spPr>
          <a:xfrm>
            <a:off x="272063" y="4980377"/>
            <a:ext cx="3744000" cy="1656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課題３</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8" name="テキスト ボックス 27">
            <a:extLst>
              <a:ext uri="{FF2B5EF4-FFF2-40B4-BE49-F238E27FC236}">
                <a16:creationId xmlns:a16="http://schemas.microsoft.com/office/drawing/2014/main" id="{5C166385-22C8-0909-49C3-55E30EB90136}"/>
              </a:ext>
            </a:extLst>
          </p:cNvPr>
          <p:cNvSpPr txBox="1"/>
          <p:nvPr/>
        </p:nvSpPr>
        <p:spPr>
          <a:xfrm>
            <a:off x="5729" y="470499"/>
            <a:ext cx="4868111" cy="369332"/>
          </a:xfrm>
          <a:prstGeom prst="rect">
            <a:avLst/>
          </a:prstGeom>
          <a:noFill/>
        </p:spPr>
        <p:txBody>
          <a:bodyPr wrap="square" rtlCol="0">
            <a:spAutoFit/>
          </a:bodyPr>
          <a:lstStyle/>
          <a:p>
            <a:r>
              <a:rPr kumimoji="1" lang="ja-JP" altLang="en-US"/>
              <a:t>テーマに関し、①から順に記載ください。</a:t>
            </a:r>
          </a:p>
        </p:txBody>
      </p:sp>
    </p:spTree>
    <p:extLst>
      <p:ext uri="{BB962C8B-B14F-4D97-AF65-F5344CB8AC3E}">
        <p14:creationId xmlns:p14="http://schemas.microsoft.com/office/powerpoint/2010/main" val="3191638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38876A3-8648-43FE-F667-1C197558531F}"/>
              </a:ext>
            </a:extLst>
          </p:cNvPr>
          <p:cNvSpPr/>
          <p:nvPr/>
        </p:nvSpPr>
        <p:spPr>
          <a:xfrm>
            <a:off x="0" y="0"/>
            <a:ext cx="12192000" cy="42612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課題整理シート</a:t>
            </a:r>
            <a:r>
              <a:rPr kumimoji="1" lang="en-US" altLang="ja-JP"/>
              <a:t>1/2</a:t>
            </a:r>
            <a:r>
              <a:rPr kumimoji="1" lang="ja-JP" altLang="en-US"/>
              <a:t>（テーマ</a:t>
            </a:r>
            <a:r>
              <a:rPr kumimoji="1" lang="ja-JP" altLang="en-US">
                <a:sym typeface="Wingdings" panose="05000000000000000000" pitchFamily="2" charset="2"/>
              </a:rPr>
              <a:t>：取り組むテーマを簡潔に記載ください）　</a:t>
            </a:r>
            <a:r>
              <a:rPr kumimoji="1" lang="ja-JP" altLang="en-US"/>
              <a:t>　　　　　　　　　　　　　記載のポイント</a:t>
            </a:r>
          </a:p>
        </p:txBody>
      </p:sp>
      <p:sp>
        <p:nvSpPr>
          <p:cNvPr id="5" name="正方形/長方形 4">
            <a:extLst>
              <a:ext uri="{FF2B5EF4-FFF2-40B4-BE49-F238E27FC236}">
                <a16:creationId xmlns:a16="http://schemas.microsoft.com/office/drawing/2014/main" id="{F9D85715-DAC6-073C-006D-D95D44EACC05}"/>
              </a:ext>
            </a:extLst>
          </p:cNvPr>
          <p:cNvSpPr/>
          <p:nvPr/>
        </p:nvSpPr>
        <p:spPr>
          <a:xfrm>
            <a:off x="272063" y="885616"/>
            <a:ext cx="3744000" cy="432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②現状</a:t>
            </a:r>
          </a:p>
        </p:txBody>
      </p:sp>
      <p:sp>
        <p:nvSpPr>
          <p:cNvPr id="6" name="正方形/長方形 5">
            <a:extLst>
              <a:ext uri="{FF2B5EF4-FFF2-40B4-BE49-F238E27FC236}">
                <a16:creationId xmlns:a16="http://schemas.microsoft.com/office/drawing/2014/main" id="{A67958A8-7F64-F492-72DE-BB2269057BCB}"/>
              </a:ext>
            </a:extLst>
          </p:cNvPr>
          <p:cNvSpPr/>
          <p:nvPr/>
        </p:nvSpPr>
        <p:spPr>
          <a:xfrm>
            <a:off x="8165791" y="885616"/>
            <a:ext cx="3744000" cy="432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①ありたい姿：○年後</a:t>
            </a:r>
          </a:p>
        </p:txBody>
      </p:sp>
      <p:cxnSp>
        <p:nvCxnSpPr>
          <p:cNvPr id="8" name="直線矢印コネクタ 7">
            <a:extLst>
              <a:ext uri="{FF2B5EF4-FFF2-40B4-BE49-F238E27FC236}">
                <a16:creationId xmlns:a16="http://schemas.microsoft.com/office/drawing/2014/main" id="{C2CE7FC1-3102-C2AA-C638-B3E7258A3A71}"/>
              </a:ext>
            </a:extLst>
          </p:cNvPr>
          <p:cNvCxnSpPr>
            <a:cxnSpLocks/>
          </p:cNvCxnSpPr>
          <p:nvPr/>
        </p:nvCxnSpPr>
        <p:spPr>
          <a:xfrm>
            <a:off x="4016063" y="1101616"/>
            <a:ext cx="4149728" cy="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6B2872AD-47DA-3573-4661-03811B6F78FB}"/>
              </a:ext>
            </a:extLst>
          </p:cNvPr>
          <p:cNvSpPr/>
          <p:nvPr/>
        </p:nvSpPr>
        <p:spPr>
          <a:xfrm>
            <a:off x="4218927" y="885616"/>
            <a:ext cx="3744000" cy="432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③ギャップ</a:t>
            </a:r>
          </a:p>
        </p:txBody>
      </p:sp>
      <p:sp>
        <p:nvSpPr>
          <p:cNvPr id="10" name="正方形/長方形 9">
            <a:extLst>
              <a:ext uri="{FF2B5EF4-FFF2-40B4-BE49-F238E27FC236}">
                <a16:creationId xmlns:a16="http://schemas.microsoft.com/office/drawing/2014/main" id="{2F56FE64-0967-C77C-8B7F-CF79CE59C611}"/>
              </a:ext>
            </a:extLst>
          </p:cNvPr>
          <p:cNvSpPr/>
          <p:nvPr/>
        </p:nvSpPr>
        <p:spPr>
          <a:xfrm>
            <a:off x="272063" y="5041772"/>
            <a:ext cx="11637728" cy="42612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④課題（ありたい姿と現状とのギャップを埋めるために取り組むべきこと）</a:t>
            </a:r>
          </a:p>
        </p:txBody>
      </p:sp>
      <p:sp>
        <p:nvSpPr>
          <p:cNvPr id="12" name="テキスト ボックス 11">
            <a:extLst>
              <a:ext uri="{FF2B5EF4-FFF2-40B4-BE49-F238E27FC236}">
                <a16:creationId xmlns:a16="http://schemas.microsoft.com/office/drawing/2014/main" id="{F8057DAA-683B-68B8-9B2D-3B2D52DB1F30}"/>
              </a:ext>
            </a:extLst>
          </p:cNvPr>
          <p:cNvSpPr txBox="1"/>
          <p:nvPr/>
        </p:nvSpPr>
        <p:spPr>
          <a:xfrm>
            <a:off x="8165791" y="1401050"/>
            <a:ext cx="3744000" cy="3424004"/>
          </a:xfrm>
          <a:prstGeom prst="rect">
            <a:avLst/>
          </a:prstGeom>
          <a:solidFill>
            <a:schemeClr val="accent3">
              <a:lumMod val="20000"/>
              <a:lumOff val="80000"/>
              <a:alpha val="50000"/>
            </a:schemeClr>
          </a:solidFill>
        </p:spPr>
        <p:txBody>
          <a:bodyPr wrap="square" rtlCol="0">
            <a:noAutofit/>
          </a:bodyPr>
          <a:lstStyle/>
          <a:p>
            <a:r>
              <a:rPr lang="en-US" altLang="ja-JP" sz="1100"/>
              <a:t>【</a:t>
            </a:r>
            <a:r>
              <a:rPr lang="ja-JP" altLang="en-US" sz="1100"/>
              <a:t>ありたい姿</a:t>
            </a:r>
            <a:r>
              <a:rPr lang="en-US" altLang="ja-JP" sz="1100"/>
              <a:t>】</a:t>
            </a:r>
          </a:p>
          <a:p>
            <a:r>
              <a:rPr lang="ja-JP" altLang="en-US" sz="1100"/>
              <a:t>・担当者の考える理想の状態を記載ください。</a:t>
            </a:r>
            <a:endParaRPr lang="en-US" altLang="ja-JP" sz="1100"/>
          </a:p>
          <a:p>
            <a:r>
              <a:rPr lang="en-US" altLang="ja-JP" sz="1100"/>
              <a:t>※</a:t>
            </a:r>
            <a:r>
              <a:rPr lang="ja-JP" altLang="en-US" sz="1100"/>
              <a:t>現在の延長線で考えるのではなく、ゼロベースで検討し、記載ください。</a:t>
            </a:r>
            <a:endParaRPr lang="en-US" altLang="ja-JP" sz="1100"/>
          </a:p>
        </p:txBody>
      </p:sp>
      <p:sp>
        <p:nvSpPr>
          <p:cNvPr id="16" name="テキスト ボックス 15">
            <a:extLst>
              <a:ext uri="{FF2B5EF4-FFF2-40B4-BE49-F238E27FC236}">
                <a16:creationId xmlns:a16="http://schemas.microsoft.com/office/drawing/2014/main" id="{497FEF2D-B351-2330-7187-9BCF0EBA3B87}"/>
              </a:ext>
            </a:extLst>
          </p:cNvPr>
          <p:cNvSpPr txBox="1"/>
          <p:nvPr/>
        </p:nvSpPr>
        <p:spPr>
          <a:xfrm>
            <a:off x="4218927" y="1401049"/>
            <a:ext cx="3744000" cy="1673435"/>
          </a:xfrm>
          <a:prstGeom prst="rect">
            <a:avLst/>
          </a:prstGeom>
          <a:solidFill>
            <a:schemeClr val="accent5">
              <a:lumMod val="20000"/>
              <a:lumOff val="80000"/>
              <a:alpha val="50000"/>
            </a:schemeClr>
          </a:solidFill>
        </p:spPr>
        <p:txBody>
          <a:bodyPr wrap="square" rtlCol="0">
            <a:noAutofit/>
          </a:bodyPr>
          <a:lstStyle/>
          <a:p>
            <a:r>
              <a:rPr lang="en-US" altLang="ja-JP" sz="1100"/>
              <a:t>【</a:t>
            </a:r>
            <a:r>
              <a:rPr lang="ja-JP" altLang="en-US" sz="1100"/>
              <a:t>取組を継続した場合</a:t>
            </a:r>
            <a:r>
              <a:rPr lang="en-US" altLang="ja-JP" sz="1100"/>
              <a:t>】</a:t>
            </a:r>
          </a:p>
          <a:p>
            <a:r>
              <a:rPr lang="ja-JP" altLang="en-US" sz="1100"/>
              <a:t>・これまでの取組を継続した場合、どのような状態になると考えられるか記載ください。</a:t>
            </a:r>
            <a:endParaRPr lang="en-US" altLang="ja-JP" sz="1100"/>
          </a:p>
          <a:p>
            <a:r>
              <a:rPr lang="ja-JP" altLang="en-US" sz="1100"/>
              <a:t>・現に起きている問題は解決されるのか、また、新たな問題が発生するのか記載ください。</a:t>
            </a:r>
            <a:endParaRPr lang="en-US" altLang="ja-JP" sz="1100"/>
          </a:p>
          <a:p>
            <a:endParaRPr lang="en-US" altLang="ja-JP" sz="1100"/>
          </a:p>
          <a:p>
            <a:endParaRPr lang="en-US" altLang="ja-JP" sz="1100"/>
          </a:p>
          <a:p>
            <a:endParaRPr lang="en-US" altLang="ja-JP" sz="1100"/>
          </a:p>
          <a:p>
            <a:endParaRPr lang="en-US" altLang="ja-JP" sz="1100"/>
          </a:p>
          <a:p>
            <a:endParaRPr lang="en-US" altLang="ja-JP" sz="1100"/>
          </a:p>
          <a:p>
            <a:endParaRPr lang="en-US" altLang="ja-JP" sz="1100"/>
          </a:p>
          <a:p>
            <a:endParaRPr lang="en-US" altLang="ja-JP" sz="1100"/>
          </a:p>
        </p:txBody>
      </p:sp>
      <p:sp>
        <p:nvSpPr>
          <p:cNvPr id="21" name="正方形/長方形 20">
            <a:extLst>
              <a:ext uri="{FF2B5EF4-FFF2-40B4-BE49-F238E27FC236}">
                <a16:creationId xmlns:a16="http://schemas.microsoft.com/office/drawing/2014/main" id="{C18E0922-949B-1E4D-24F9-FBC474EE5FF5}"/>
              </a:ext>
            </a:extLst>
          </p:cNvPr>
          <p:cNvSpPr/>
          <p:nvPr/>
        </p:nvSpPr>
        <p:spPr>
          <a:xfrm>
            <a:off x="272063" y="1401050"/>
            <a:ext cx="3744000" cy="1673436"/>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100">
                <a:solidFill>
                  <a:schemeClr val="tx1"/>
                </a:solidFill>
              </a:rPr>
              <a:t>【</a:t>
            </a:r>
            <a:r>
              <a:rPr kumimoji="1" lang="ja-JP" altLang="en-US" sz="1100">
                <a:solidFill>
                  <a:schemeClr val="tx1"/>
                </a:solidFill>
              </a:rPr>
              <a:t>これまでの取組</a:t>
            </a:r>
            <a:r>
              <a:rPr kumimoji="1" lang="en-US" altLang="ja-JP" sz="1100">
                <a:solidFill>
                  <a:schemeClr val="tx1"/>
                </a:solidFill>
              </a:rPr>
              <a:t>】</a:t>
            </a:r>
          </a:p>
          <a:p>
            <a:r>
              <a:rPr lang="ja-JP" altLang="en-US" sz="1100">
                <a:solidFill>
                  <a:schemeClr val="tx1"/>
                </a:solidFill>
              </a:rPr>
              <a:t>・テーマに関するこれまでの取組を記載ください。</a:t>
            </a:r>
            <a:endParaRPr lang="en-US" altLang="ja-JP" sz="1100">
              <a:solidFill>
                <a:schemeClr val="tx1"/>
              </a:solidFill>
            </a:endParaRPr>
          </a:p>
          <a:p>
            <a:r>
              <a:rPr lang="ja-JP" altLang="en-US" sz="1100">
                <a:solidFill>
                  <a:schemeClr val="tx1"/>
                </a:solidFill>
              </a:rPr>
              <a:t>・実施内容、実施状況、対象者、人数等具体的に記載ください。</a:t>
            </a:r>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en-US" altLang="ja-JP" sz="1100">
              <a:solidFill>
                <a:schemeClr val="tx1"/>
              </a:solidFill>
            </a:endParaRPr>
          </a:p>
        </p:txBody>
      </p:sp>
      <p:sp>
        <p:nvSpPr>
          <p:cNvPr id="22" name="正方形/長方形 21">
            <a:extLst>
              <a:ext uri="{FF2B5EF4-FFF2-40B4-BE49-F238E27FC236}">
                <a16:creationId xmlns:a16="http://schemas.microsoft.com/office/drawing/2014/main" id="{EB4650C3-8A15-4DC9-E30A-A6CE153D10C0}"/>
              </a:ext>
            </a:extLst>
          </p:cNvPr>
          <p:cNvSpPr/>
          <p:nvPr/>
        </p:nvSpPr>
        <p:spPr>
          <a:xfrm>
            <a:off x="272063" y="3164561"/>
            <a:ext cx="3744000" cy="1660493"/>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100">
                <a:solidFill>
                  <a:schemeClr val="tx1"/>
                </a:solidFill>
              </a:rPr>
              <a:t>【</a:t>
            </a:r>
            <a:r>
              <a:rPr kumimoji="1" lang="ja-JP" altLang="en-US" sz="1100">
                <a:solidFill>
                  <a:schemeClr val="tx1"/>
                </a:solidFill>
              </a:rPr>
              <a:t>状態</a:t>
            </a:r>
            <a:r>
              <a:rPr kumimoji="1" lang="en-US" altLang="ja-JP" sz="1100">
                <a:solidFill>
                  <a:schemeClr val="tx1"/>
                </a:solidFill>
              </a:rPr>
              <a:t>】</a:t>
            </a:r>
          </a:p>
          <a:p>
            <a:r>
              <a:rPr kumimoji="1" lang="ja-JP" altLang="en-US" sz="1100">
                <a:solidFill>
                  <a:schemeClr val="tx1"/>
                </a:solidFill>
              </a:rPr>
              <a:t>以下のような点について記載ください</a:t>
            </a:r>
            <a:endParaRPr kumimoji="1" lang="en-US" altLang="ja-JP" sz="1100">
              <a:solidFill>
                <a:schemeClr val="tx1"/>
              </a:solidFill>
            </a:endParaRPr>
          </a:p>
          <a:p>
            <a:r>
              <a:rPr lang="ja-JP" altLang="en-US" sz="1100">
                <a:solidFill>
                  <a:schemeClr val="tx1"/>
                </a:solidFill>
              </a:rPr>
              <a:t>・どのような現象が起きているか</a:t>
            </a:r>
            <a:endParaRPr lang="en-US" altLang="ja-JP" sz="1100">
              <a:solidFill>
                <a:schemeClr val="tx1"/>
              </a:solidFill>
            </a:endParaRPr>
          </a:p>
          <a:p>
            <a:r>
              <a:rPr lang="ja-JP" altLang="en-US" sz="1100">
                <a:solidFill>
                  <a:schemeClr val="tx1"/>
                </a:solidFill>
              </a:rPr>
              <a:t>・どのような問題が起きているのか</a:t>
            </a:r>
            <a:endParaRPr lang="en-US" altLang="ja-JP" sz="1100">
              <a:solidFill>
                <a:schemeClr val="tx1"/>
              </a:solidFill>
            </a:endParaRPr>
          </a:p>
          <a:p>
            <a:r>
              <a:rPr lang="ja-JP" altLang="en-US" sz="1100">
                <a:solidFill>
                  <a:schemeClr val="tx1"/>
                </a:solidFill>
              </a:rPr>
              <a:t>・誰が困っているのか</a:t>
            </a:r>
            <a:endParaRPr lang="en-US" altLang="ja-JP" sz="1100">
              <a:solidFill>
                <a:schemeClr val="tx1"/>
              </a:solidFill>
            </a:endParaRPr>
          </a:p>
          <a:p>
            <a:r>
              <a:rPr lang="ja-JP" altLang="en-US" sz="1100">
                <a:solidFill>
                  <a:schemeClr val="tx1"/>
                </a:solidFill>
              </a:rPr>
              <a:t>・問題が起きている原因は何か　等</a:t>
            </a:r>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p:txBody>
      </p:sp>
      <p:sp>
        <p:nvSpPr>
          <p:cNvPr id="24" name="テキスト ボックス 23">
            <a:extLst>
              <a:ext uri="{FF2B5EF4-FFF2-40B4-BE49-F238E27FC236}">
                <a16:creationId xmlns:a16="http://schemas.microsoft.com/office/drawing/2014/main" id="{A95C9EA0-C059-7424-AF73-DA711B219030}"/>
              </a:ext>
            </a:extLst>
          </p:cNvPr>
          <p:cNvSpPr txBox="1"/>
          <p:nvPr/>
        </p:nvSpPr>
        <p:spPr>
          <a:xfrm>
            <a:off x="4218927" y="3164502"/>
            <a:ext cx="3744000" cy="1661264"/>
          </a:xfrm>
          <a:prstGeom prst="rect">
            <a:avLst/>
          </a:prstGeom>
          <a:solidFill>
            <a:schemeClr val="accent5">
              <a:lumMod val="20000"/>
              <a:lumOff val="80000"/>
              <a:alpha val="50000"/>
            </a:schemeClr>
          </a:solidFill>
        </p:spPr>
        <p:txBody>
          <a:bodyPr wrap="square" rtlCol="0">
            <a:noAutofit/>
          </a:bodyPr>
          <a:lstStyle/>
          <a:p>
            <a:r>
              <a:rPr lang="en-US" altLang="ja-JP" sz="1100"/>
              <a:t>【</a:t>
            </a:r>
            <a:r>
              <a:rPr lang="ja-JP" altLang="en-US" sz="1100"/>
              <a:t>ギャップ</a:t>
            </a:r>
            <a:r>
              <a:rPr lang="en-US" altLang="ja-JP" sz="1100"/>
              <a:t>】</a:t>
            </a:r>
          </a:p>
          <a:p>
            <a:r>
              <a:rPr lang="ja-JP" altLang="en-US" sz="1100"/>
              <a:t>・現在の取組を継続した結果、ありたい姿にたどり着かない場合に記載ください。</a:t>
            </a:r>
            <a:endParaRPr lang="en-US" altLang="ja-JP" sz="1100"/>
          </a:p>
          <a:p>
            <a:r>
              <a:rPr lang="ja-JP" altLang="en-US" sz="1100"/>
              <a:t>・ありたい姿と現状のギャップを記載ください。</a:t>
            </a:r>
            <a:endParaRPr lang="en-US" altLang="ja-JP" sz="1100"/>
          </a:p>
          <a:p>
            <a:endParaRPr lang="en-US" altLang="ja-JP" sz="1100"/>
          </a:p>
          <a:p>
            <a:endParaRPr lang="en-US" altLang="ja-JP" sz="1100"/>
          </a:p>
          <a:p>
            <a:endParaRPr lang="en-US" altLang="ja-JP" sz="1100"/>
          </a:p>
          <a:p>
            <a:endParaRPr lang="en-US" altLang="ja-JP" sz="1100"/>
          </a:p>
          <a:p>
            <a:endParaRPr lang="en-US" altLang="ja-JP" sz="1100"/>
          </a:p>
        </p:txBody>
      </p:sp>
      <p:sp>
        <p:nvSpPr>
          <p:cNvPr id="25" name="正方形/長方形 24">
            <a:extLst>
              <a:ext uri="{FF2B5EF4-FFF2-40B4-BE49-F238E27FC236}">
                <a16:creationId xmlns:a16="http://schemas.microsoft.com/office/drawing/2014/main" id="{EB42A80F-625D-399E-D6CE-E5813DE17657}"/>
              </a:ext>
            </a:extLst>
          </p:cNvPr>
          <p:cNvSpPr/>
          <p:nvPr/>
        </p:nvSpPr>
        <p:spPr>
          <a:xfrm>
            <a:off x="272063" y="5557920"/>
            <a:ext cx="3744000" cy="1080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課題１</a:t>
            </a:r>
            <a:endParaRPr lang="en-US" altLang="ja-JP" sz="1100">
              <a:solidFill>
                <a:schemeClr val="tx1"/>
              </a:solidFill>
            </a:endParaRPr>
          </a:p>
          <a:p>
            <a:r>
              <a:rPr lang="ja-JP" altLang="en-US" sz="1100">
                <a:solidFill>
                  <a:schemeClr val="tx1"/>
                </a:solidFill>
              </a:rPr>
              <a:t>・ギャップを埋めるためにやるべきことを記載ください。</a:t>
            </a:r>
            <a:endParaRPr lang="en-US" altLang="ja-JP" sz="1100">
              <a:solidFill>
                <a:schemeClr val="tx1"/>
              </a:solidFill>
            </a:endParaRPr>
          </a:p>
          <a:p>
            <a:r>
              <a:rPr lang="ja-JP" altLang="en-US" sz="1100">
                <a:solidFill>
                  <a:schemeClr val="tx1"/>
                </a:solidFill>
              </a:rPr>
              <a:t>・課題が複数ある場合は、ひとまとめにせず、課題２、課題３の枠を使用してください。</a:t>
            </a:r>
            <a:endParaRPr lang="en-US" altLang="ja-JP" sz="1100">
              <a:solidFill>
                <a:schemeClr val="tx1"/>
              </a:solidFill>
            </a:endParaRPr>
          </a:p>
          <a:p>
            <a:r>
              <a:rPr lang="en-US" altLang="ja-JP" sz="1100">
                <a:solidFill>
                  <a:schemeClr val="tx1"/>
                </a:solidFill>
              </a:rPr>
              <a:t>※</a:t>
            </a:r>
            <a:r>
              <a:rPr lang="ja-JP" altLang="en-US" sz="1100">
                <a:solidFill>
                  <a:schemeClr val="tx1"/>
                </a:solidFill>
              </a:rPr>
              <a:t>更に多い場合は枠を増やして記載ください。</a:t>
            </a:r>
            <a:endParaRPr kumimoji="1" lang="en-US" altLang="ja-JP" sz="1100">
              <a:solidFill>
                <a:schemeClr val="tx1"/>
              </a:solidFill>
            </a:endParaRPr>
          </a:p>
          <a:p>
            <a:endParaRPr kumimoji="1" lang="ja-JP" altLang="en-US" sz="1100">
              <a:solidFill>
                <a:schemeClr val="tx1"/>
              </a:solidFill>
            </a:endParaRPr>
          </a:p>
        </p:txBody>
      </p:sp>
      <p:sp>
        <p:nvSpPr>
          <p:cNvPr id="26" name="正方形/長方形 25">
            <a:extLst>
              <a:ext uri="{FF2B5EF4-FFF2-40B4-BE49-F238E27FC236}">
                <a16:creationId xmlns:a16="http://schemas.microsoft.com/office/drawing/2014/main" id="{75515DA4-85FE-D7E6-8B44-19F61F1B586A}"/>
              </a:ext>
            </a:extLst>
          </p:cNvPr>
          <p:cNvSpPr/>
          <p:nvPr/>
        </p:nvSpPr>
        <p:spPr>
          <a:xfrm>
            <a:off x="4218927" y="5557918"/>
            <a:ext cx="3744000" cy="1080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課題２</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7" name="正方形/長方形 26">
            <a:extLst>
              <a:ext uri="{FF2B5EF4-FFF2-40B4-BE49-F238E27FC236}">
                <a16:creationId xmlns:a16="http://schemas.microsoft.com/office/drawing/2014/main" id="{AA9C4445-5F88-563D-4252-5E8743CD2531}"/>
              </a:ext>
            </a:extLst>
          </p:cNvPr>
          <p:cNvSpPr/>
          <p:nvPr/>
        </p:nvSpPr>
        <p:spPr>
          <a:xfrm>
            <a:off x="8165791" y="5557918"/>
            <a:ext cx="3744000" cy="1080000"/>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課題３</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 name="テキスト ボックス 1">
            <a:extLst>
              <a:ext uri="{FF2B5EF4-FFF2-40B4-BE49-F238E27FC236}">
                <a16:creationId xmlns:a16="http://schemas.microsoft.com/office/drawing/2014/main" id="{743782B0-BFF7-8A94-F3EF-3C8367A9619A}"/>
              </a:ext>
            </a:extLst>
          </p:cNvPr>
          <p:cNvSpPr txBox="1"/>
          <p:nvPr/>
        </p:nvSpPr>
        <p:spPr>
          <a:xfrm>
            <a:off x="5729" y="470499"/>
            <a:ext cx="4868111" cy="369332"/>
          </a:xfrm>
          <a:prstGeom prst="rect">
            <a:avLst/>
          </a:prstGeom>
          <a:noFill/>
        </p:spPr>
        <p:txBody>
          <a:bodyPr wrap="square" rtlCol="0">
            <a:spAutoFit/>
          </a:bodyPr>
          <a:lstStyle/>
          <a:p>
            <a:r>
              <a:rPr kumimoji="1" lang="ja-JP" altLang="en-US"/>
              <a:t>テーマに関し、①から順に記載ください。</a:t>
            </a:r>
          </a:p>
        </p:txBody>
      </p:sp>
      <p:sp>
        <p:nvSpPr>
          <p:cNvPr id="3" name="テキスト ボックス 2">
            <a:extLst>
              <a:ext uri="{FF2B5EF4-FFF2-40B4-BE49-F238E27FC236}">
                <a16:creationId xmlns:a16="http://schemas.microsoft.com/office/drawing/2014/main" id="{369F874E-995F-224B-2790-39665E5B206C}"/>
              </a:ext>
            </a:extLst>
          </p:cNvPr>
          <p:cNvSpPr txBox="1"/>
          <p:nvPr/>
        </p:nvSpPr>
        <p:spPr>
          <a:xfrm>
            <a:off x="8448000" y="470499"/>
            <a:ext cx="3744000" cy="369332"/>
          </a:xfrm>
          <a:prstGeom prst="rect">
            <a:avLst/>
          </a:prstGeom>
          <a:noFill/>
        </p:spPr>
        <p:txBody>
          <a:bodyPr wrap="square" rtlCol="0">
            <a:spAutoFit/>
          </a:bodyPr>
          <a:lstStyle/>
          <a:p>
            <a:pPr algn="r"/>
            <a:r>
              <a:rPr kumimoji="1" lang="ja-JP" altLang="en-US"/>
              <a:t>○○市　○○課　担当者名</a:t>
            </a:r>
          </a:p>
        </p:txBody>
      </p:sp>
    </p:spTree>
    <p:extLst>
      <p:ext uri="{BB962C8B-B14F-4D97-AF65-F5344CB8AC3E}">
        <p14:creationId xmlns:p14="http://schemas.microsoft.com/office/powerpoint/2010/main" val="1075168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06B9B2AC-CE03-D809-774B-F88A363E6562}"/>
              </a:ext>
            </a:extLst>
          </p:cNvPr>
          <p:cNvSpPr/>
          <p:nvPr/>
        </p:nvSpPr>
        <p:spPr>
          <a:xfrm>
            <a:off x="4224000" y="878138"/>
            <a:ext cx="3744000" cy="42612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t>⑤不足</a:t>
            </a:r>
          </a:p>
        </p:txBody>
      </p:sp>
      <p:sp>
        <p:nvSpPr>
          <p:cNvPr id="14" name="正方形/長方形 13">
            <a:extLst>
              <a:ext uri="{FF2B5EF4-FFF2-40B4-BE49-F238E27FC236}">
                <a16:creationId xmlns:a16="http://schemas.microsoft.com/office/drawing/2014/main" id="{9F2E7683-3CC3-FDC3-A215-7B30B240CB61}"/>
              </a:ext>
            </a:extLst>
          </p:cNvPr>
          <p:cNvSpPr/>
          <p:nvPr/>
        </p:nvSpPr>
        <p:spPr>
          <a:xfrm>
            <a:off x="4223998" y="1394288"/>
            <a:ext cx="3744000" cy="170451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・課題をクリアするために、自治体内の強みだけで対応できないことを記載ください。</a:t>
            </a:r>
            <a:endParaRPr kumimoji="1" lang="en-US" altLang="ja-JP" sz="1100">
              <a:solidFill>
                <a:schemeClr val="tx1"/>
              </a:solidFill>
            </a:endParaRPr>
          </a:p>
          <a:p>
            <a:r>
              <a:rPr kumimoji="1" lang="en-US" altLang="ja-JP" sz="1100">
                <a:solidFill>
                  <a:schemeClr val="tx1"/>
                </a:solidFill>
              </a:rPr>
              <a:t>※</a:t>
            </a:r>
            <a:r>
              <a:rPr kumimoji="1" lang="ja-JP" altLang="en-US" sz="1100">
                <a:solidFill>
                  <a:schemeClr val="tx1"/>
                </a:solidFill>
              </a:rPr>
              <a:t>以下、各課題に対する不足を記載ください。</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p:txBody>
      </p:sp>
      <p:sp>
        <p:nvSpPr>
          <p:cNvPr id="18" name="正方形/長方形 17">
            <a:extLst>
              <a:ext uri="{FF2B5EF4-FFF2-40B4-BE49-F238E27FC236}">
                <a16:creationId xmlns:a16="http://schemas.microsoft.com/office/drawing/2014/main" id="{6717FBCD-C36D-77C9-A082-06CB2257A3E5}"/>
              </a:ext>
            </a:extLst>
          </p:cNvPr>
          <p:cNvSpPr/>
          <p:nvPr/>
        </p:nvSpPr>
        <p:spPr>
          <a:xfrm>
            <a:off x="4223998" y="3209528"/>
            <a:ext cx="3744000" cy="170451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a:t>
            </a:r>
            <a:endParaRPr lang="en-US" altLang="ja-JP" sz="1100">
              <a:solidFill>
                <a:schemeClr val="tx1"/>
              </a:solidFill>
            </a:endParaRPr>
          </a:p>
          <a:p>
            <a:endParaRPr kumimoji="1"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19" name="正方形/長方形 18">
            <a:extLst>
              <a:ext uri="{FF2B5EF4-FFF2-40B4-BE49-F238E27FC236}">
                <a16:creationId xmlns:a16="http://schemas.microsoft.com/office/drawing/2014/main" id="{F3658ECE-6FC0-7233-0B39-C082FEDE465C}"/>
              </a:ext>
            </a:extLst>
          </p:cNvPr>
          <p:cNvSpPr/>
          <p:nvPr/>
        </p:nvSpPr>
        <p:spPr>
          <a:xfrm>
            <a:off x="4223998" y="5024767"/>
            <a:ext cx="3744000" cy="1704511"/>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2" name="正方形/長方形 1">
            <a:extLst>
              <a:ext uri="{FF2B5EF4-FFF2-40B4-BE49-F238E27FC236}">
                <a16:creationId xmlns:a16="http://schemas.microsoft.com/office/drawing/2014/main" id="{A822414A-6836-B03B-2BCD-E356AC5B002B}"/>
              </a:ext>
            </a:extLst>
          </p:cNvPr>
          <p:cNvSpPr/>
          <p:nvPr/>
        </p:nvSpPr>
        <p:spPr>
          <a:xfrm>
            <a:off x="8175937" y="887016"/>
            <a:ext cx="3744000" cy="42612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⑥強み</a:t>
            </a:r>
          </a:p>
        </p:txBody>
      </p:sp>
      <p:sp>
        <p:nvSpPr>
          <p:cNvPr id="3" name="正方形/長方形 2">
            <a:extLst>
              <a:ext uri="{FF2B5EF4-FFF2-40B4-BE49-F238E27FC236}">
                <a16:creationId xmlns:a16="http://schemas.microsoft.com/office/drawing/2014/main" id="{E8C48570-9441-6CC6-50B7-837DF2CD25C0}"/>
              </a:ext>
            </a:extLst>
          </p:cNvPr>
          <p:cNvSpPr/>
          <p:nvPr/>
        </p:nvSpPr>
        <p:spPr>
          <a:xfrm>
            <a:off x="8175936" y="1403165"/>
            <a:ext cx="3744000" cy="1704511"/>
          </a:xfrm>
          <a:prstGeom prst="rect">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・課題１に対して、自治体内の強みを発揮できる場合、その強みを記載ください。</a:t>
            </a:r>
            <a:endParaRPr kumimoji="1" lang="en-US" altLang="ja-JP" sz="1100">
              <a:solidFill>
                <a:schemeClr val="tx1"/>
              </a:solidFill>
            </a:endParaRPr>
          </a:p>
          <a:p>
            <a:r>
              <a:rPr kumimoji="1" lang="ja-JP" altLang="en-US" sz="1100">
                <a:solidFill>
                  <a:schemeClr val="tx1"/>
                </a:solidFill>
              </a:rPr>
              <a:t>・できるだけ多く記載してみましょう。</a:t>
            </a:r>
            <a:endParaRPr kumimoji="1" lang="en-US" altLang="ja-JP" sz="1100">
              <a:solidFill>
                <a:schemeClr val="tx1"/>
              </a:solidFill>
            </a:endParaRPr>
          </a:p>
          <a:p>
            <a:r>
              <a:rPr lang="en-US" altLang="ja-JP" sz="1100">
                <a:solidFill>
                  <a:schemeClr val="tx1"/>
                </a:solidFill>
              </a:rPr>
              <a:t>※</a:t>
            </a:r>
            <a:r>
              <a:rPr lang="ja-JP" altLang="en-US" sz="1100">
                <a:solidFill>
                  <a:schemeClr val="tx1"/>
                </a:solidFill>
              </a:rPr>
              <a:t>以下、各課題に対する強みを記載ください。</a:t>
            </a:r>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5" name="正方形/長方形 4">
            <a:extLst>
              <a:ext uri="{FF2B5EF4-FFF2-40B4-BE49-F238E27FC236}">
                <a16:creationId xmlns:a16="http://schemas.microsoft.com/office/drawing/2014/main" id="{E08D6F8B-47E1-817D-AA21-A24E8FE0FB80}"/>
              </a:ext>
            </a:extLst>
          </p:cNvPr>
          <p:cNvSpPr/>
          <p:nvPr/>
        </p:nvSpPr>
        <p:spPr>
          <a:xfrm>
            <a:off x="8175936" y="3218406"/>
            <a:ext cx="3744000" cy="1704511"/>
          </a:xfrm>
          <a:prstGeom prst="rect">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a:t>
            </a:r>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6" name="正方形/長方形 5">
            <a:extLst>
              <a:ext uri="{FF2B5EF4-FFF2-40B4-BE49-F238E27FC236}">
                <a16:creationId xmlns:a16="http://schemas.microsoft.com/office/drawing/2014/main" id="{3A0ED328-51ED-314C-4DB7-2C3BB010255D}"/>
              </a:ext>
            </a:extLst>
          </p:cNvPr>
          <p:cNvSpPr/>
          <p:nvPr/>
        </p:nvSpPr>
        <p:spPr>
          <a:xfrm>
            <a:off x="8175936" y="5024767"/>
            <a:ext cx="3744000" cy="1704511"/>
          </a:xfrm>
          <a:prstGeom prst="rect">
            <a:avLst/>
          </a:prstGeom>
          <a:solidFill>
            <a:schemeClr val="accent6">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ja-JP" altLang="en-US" sz="1100">
              <a:solidFill>
                <a:schemeClr val="tx1"/>
              </a:solidFill>
            </a:endParaRPr>
          </a:p>
        </p:txBody>
      </p:sp>
      <p:sp>
        <p:nvSpPr>
          <p:cNvPr id="4" name="正方形/長方形 3">
            <a:extLst>
              <a:ext uri="{FF2B5EF4-FFF2-40B4-BE49-F238E27FC236}">
                <a16:creationId xmlns:a16="http://schemas.microsoft.com/office/drawing/2014/main" id="{F38876A3-8648-43FE-F667-1C197558531F}"/>
              </a:ext>
            </a:extLst>
          </p:cNvPr>
          <p:cNvSpPr/>
          <p:nvPr/>
        </p:nvSpPr>
        <p:spPr>
          <a:xfrm>
            <a:off x="0" y="0"/>
            <a:ext cx="12192000" cy="42612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課題整理シート</a:t>
            </a:r>
            <a:r>
              <a:rPr kumimoji="1" lang="en-US" altLang="ja-JP"/>
              <a:t>2/2</a:t>
            </a:r>
            <a:r>
              <a:rPr kumimoji="1" lang="ja-JP" altLang="en-US"/>
              <a:t>（テーマ</a:t>
            </a:r>
            <a:r>
              <a:rPr kumimoji="1" lang="ja-JP" altLang="en-US">
                <a:sym typeface="Wingdings" panose="05000000000000000000" pitchFamily="2" charset="2"/>
              </a:rPr>
              <a:t>：取り組むテーマを簡潔に記載ください）　</a:t>
            </a:r>
            <a:r>
              <a:rPr kumimoji="1" lang="ja-JP" altLang="en-US"/>
              <a:t>　　　　　　　　　　　　　記載のポイント</a:t>
            </a:r>
          </a:p>
        </p:txBody>
      </p:sp>
      <p:sp>
        <p:nvSpPr>
          <p:cNvPr id="10" name="正方形/長方形 9">
            <a:extLst>
              <a:ext uri="{FF2B5EF4-FFF2-40B4-BE49-F238E27FC236}">
                <a16:creationId xmlns:a16="http://schemas.microsoft.com/office/drawing/2014/main" id="{2F56FE64-0967-C77C-8B7F-CF79CE59C611}"/>
              </a:ext>
            </a:extLst>
          </p:cNvPr>
          <p:cNvSpPr/>
          <p:nvPr/>
        </p:nvSpPr>
        <p:spPr>
          <a:xfrm>
            <a:off x="272063" y="887018"/>
            <a:ext cx="3744000" cy="42612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a:t>④課題</a:t>
            </a:r>
          </a:p>
        </p:txBody>
      </p:sp>
      <p:sp>
        <p:nvSpPr>
          <p:cNvPr id="25" name="正方形/長方形 24">
            <a:extLst>
              <a:ext uri="{FF2B5EF4-FFF2-40B4-BE49-F238E27FC236}">
                <a16:creationId xmlns:a16="http://schemas.microsoft.com/office/drawing/2014/main" id="{EB42A80F-625D-399E-D6CE-E5813DE17657}"/>
              </a:ext>
            </a:extLst>
          </p:cNvPr>
          <p:cNvSpPr/>
          <p:nvPr/>
        </p:nvSpPr>
        <p:spPr>
          <a:xfrm>
            <a:off x="272063" y="1403165"/>
            <a:ext cx="3744000" cy="1704512"/>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課題１</a:t>
            </a:r>
            <a:endParaRPr kumimoji="1" lang="en-US" altLang="ja-JP" sz="1100">
              <a:solidFill>
                <a:schemeClr val="tx1"/>
              </a:solidFill>
            </a:endParaRPr>
          </a:p>
          <a:p>
            <a:r>
              <a:rPr lang="ja-JP" altLang="en-US" sz="1100">
                <a:solidFill>
                  <a:schemeClr val="tx1"/>
                </a:solidFill>
              </a:rPr>
              <a:t>前ページからコピーしてください。</a:t>
            </a:r>
            <a:endParaRPr kumimoji="1" lang="en-US" altLang="ja-JP" sz="1100">
              <a:solidFill>
                <a:schemeClr val="tx1"/>
              </a:solidFill>
            </a:endParaRPr>
          </a:p>
          <a:p>
            <a:r>
              <a:rPr lang="en-US" altLang="ja-JP" sz="1100">
                <a:solidFill>
                  <a:schemeClr val="tx1"/>
                </a:solidFill>
              </a:rPr>
              <a:t>※</a:t>
            </a:r>
            <a:r>
              <a:rPr lang="ja-JP" altLang="en-US" sz="1100">
                <a:solidFill>
                  <a:schemeClr val="tx1"/>
                </a:solidFill>
              </a:rPr>
              <a:t>以下、同様。</a:t>
            </a:r>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6" name="正方形/長方形 25">
            <a:extLst>
              <a:ext uri="{FF2B5EF4-FFF2-40B4-BE49-F238E27FC236}">
                <a16:creationId xmlns:a16="http://schemas.microsoft.com/office/drawing/2014/main" id="{75515DA4-85FE-D7E6-8B44-19F61F1B586A}"/>
              </a:ext>
            </a:extLst>
          </p:cNvPr>
          <p:cNvSpPr/>
          <p:nvPr/>
        </p:nvSpPr>
        <p:spPr>
          <a:xfrm>
            <a:off x="272063" y="3218406"/>
            <a:ext cx="3744000" cy="1704511"/>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課題２</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7" name="正方形/長方形 26">
            <a:extLst>
              <a:ext uri="{FF2B5EF4-FFF2-40B4-BE49-F238E27FC236}">
                <a16:creationId xmlns:a16="http://schemas.microsoft.com/office/drawing/2014/main" id="{AA9C4445-5F88-563D-4252-5E8743CD2531}"/>
              </a:ext>
            </a:extLst>
          </p:cNvPr>
          <p:cNvSpPr/>
          <p:nvPr/>
        </p:nvSpPr>
        <p:spPr>
          <a:xfrm>
            <a:off x="272063" y="5033645"/>
            <a:ext cx="3744000" cy="1704511"/>
          </a:xfrm>
          <a:prstGeom prst="rect">
            <a:avLst/>
          </a:prstGeom>
          <a:solidFill>
            <a:schemeClr val="accent4">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a:solidFill>
                  <a:schemeClr val="tx1"/>
                </a:solidFill>
              </a:rPr>
              <a:t>課題３</a:t>
            </a:r>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kumimoji="1" lang="ja-JP" altLang="en-US" sz="1100">
              <a:solidFill>
                <a:schemeClr val="tx1"/>
              </a:solidFill>
            </a:endParaRPr>
          </a:p>
        </p:txBody>
      </p:sp>
      <p:sp>
        <p:nvSpPr>
          <p:cNvPr id="28" name="テキスト ボックス 27">
            <a:extLst>
              <a:ext uri="{FF2B5EF4-FFF2-40B4-BE49-F238E27FC236}">
                <a16:creationId xmlns:a16="http://schemas.microsoft.com/office/drawing/2014/main" id="{5C166385-22C8-0909-49C3-55E30EB90136}"/>
              </a:ext>
            </a:extLst>
          </p:cNvPr>
          <p:cNvSpPr txBox="1"/>
          <p:nvPr/>
        </p:nvSpPr>
        <p:spPr>
          <a:xfrm>
            <a:off x="5729" y="470499"/>
            <a:ext cx="4868111" cy="369332"/>
          </a:xfrm>
          <a:prstGeom prst="rect">
            <a:avLst/>
          </a:prstGeom>
          <a:noFill/>
        </p:spPr>
        <p:txBody>
          <a:bodyPr wrap="square" rtlCol="0">
            <a:spAutoFit/>
          </a:bodyPr>
          <a:lstStyle/>
          <a:p>
            <a:r>
              <a:rPr kumimoji="1" lang="ja-JP" altLang="en-US"/>
              <a:t>テーマに関し、①から順に記載ください。</a:t>
            </a:r>
          </a:p>
        </p:txBody>
      </p:sp>
    </p:spTree>
    <p:extLst>
      <p:ext uri="{BB962C8B-B14F-4D97-AF65-F5344CB8AC3E}">
        <p14:creationId xmlns:p14="http://schemas.microsoft.com/office/powerpoint/2010/main" val="3758064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5A44A80-FE47-9666-36B4-674A05778AF6}"/>
              </a:ext>
            </a:extLst>
          </p:cNvPr>
          <p:cNvSpPr txBox="1"/>
          <p:nvPr/>
        </p:nvSpPr>
        <p:spPr>
          <a:xfrm>
            <a:off x="610182" y="745678"/>
            <a:ext cx="8034291" cy="4585871"/>
          </a:xfrm>
          <a:prstGeom prst="rect">
            <a:avLst/>
          </a:prstGeom>
          <a:noFill/>
        </p:spPr>
        <p:txBody>
          <a:bodyPr wrap="square" rtlCol="0">
            <a:spAutoFit/>
          </a:bodyPr>
          <a:lstStyle/>
          <a:p>
            <a:r>
              <a:rPr kumimoji="1" lang="ja-JP" altLang="en-US" sz="2000" b="1" dirty="0">
                <a:latin typeface="Segoe UI" panose="020B0502040204020203" pitchFamily="34" charset="0"/>
                <a:ea typeface="游ゴシック Medium" panose="020B0500000000000000" pitchFamily="50" charset="-128"/>
              </a:rPr>
              <a:t>作成</a:t>
            </a:r>
            <a:r>
              <a:rPr kumimoji="1" lang="ja-JP" altLang="en-US" dirty="0">
                <a:latin typeface="Segoe UI" panose="020B0502040204020203" pitchFamily="34" charset="0"/>
                <a:ea typeface="游ゴシック Medium" panose="020B0500000000000000" pitchFamily="50" charset="-128"/>
              </a:rPr>
              <a:t>　</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共創型官民連携促進チーム</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a:t>
            </a:r>
            <a:r>
              <a:rPr kumimoji="1" lang="en-US" altLang="ja-JP" dirty="0">
                <a:latin typeface="Segoe UI" panose="020B0502040204020203" pitchFamily="34" charset="0"/>
                <a:ea typeface="游ゴシック Medium" panose="020B0500000000000000" pitchFamily="50" charset="-128"/>
              </a:rPr>
              <a:t>【</a:t>
            </a:r>
            <a:r>
              <a:rPr kumimoji="1" lang="ja-JP" altLang="en-US" dirty="0">
                <a:latin typeface="Segoe UI" panose="020B0502040204020203" pitchFamily="34" charset="0"/>
                <a:ea typeface="游ゴシック Medium" panose="020B0500000000000000" pitchFamily="50" charset="-128"/>
              </a:rPr>
              <a:t>構成</a:t>
            </a:r>
            <a:r>
              <a:rPr kumimoji="1" lang="en-US" altLang="ja-JP" dirty="0">
                <a:latin typeface="Segoe UI" panose="020B0502040204020203" pitchFamily="34" charset="0"/>
                <a:ea typeface="游ゴシック Medium" panose="020B0500000000000000" pitchFamily="50" charset="-128"/>
              </a:rPr>
              <a:t>】</a:t>
            </a:r>
          </a:p>
          <a:p>
            <a:r>
              <a:rPr kumimoji="1" lang="ja-JP" altLang="en-US" dirty="0">
                <a:latin typeface="Segoe UI" panose="020B0502040204020203" pitchFamily="34" charset="0"/>
                <a:ea typeface="游ゴシック Medium" panose="020B0500000000000000" pitchFamily="50" charset="-128"/>
              </a:rPr>
              <a:t>　　関東経済産業局　地域経済部　　　地域経済課ヘルスケア産業室</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東北経済産業局　産業部　　　　　商業・流通サービス産業課</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中部経済産業局　地域経済部　　　航空宇宙・次世代産業課</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中国経済産業局　</a:t>
            </a:r>
            <a:r>
              <a:rPr kumimoji="1" lang="zh-TW" altLang="en-US" dirty="0">
                <a:latin typeface="Segoe UI" panose="020B0502040204020203" pitchFamily="34" charset="0"/>
                <a:ea typeface="游ゴシック Medium" panose="020B0500000000000000" pitchFamily="50" charset="-128"/>
              </a:rPr>
              <a:t>総務企画部</a:t>
            </a:r>
            <a:r>
              <a:rPr kumimoji="1" lang="ja-JP" altLang="en-US" dirty="0">
                <a:latin typeface="Segoe UI" panose="020B0502040204020203" pitchFamily="34" charset="0"/>
                <a:ea typeface="游ゴシック Medium" panose="020B0500000000000000" pitchFamily="50" charset="-128"/>
              </a:rPr>
              <a:t>　　　</a:t>
            </a:r>
            <a:r>
              <a:rPr kumimoji="1" lang="zh-TW" altLang="en-US" dirty="0">
                <a:latin typeface="Segoe UI" panose="020B0502040204020203" pitchFamily="34" charset="0"/>
                <a:ea typeface="游ゴシック Medium" panose="020B0500000000000000" pitchFamily="50" charset="-128"/>
              </a:rPr>
              <a:t>企画調査課</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地域</a:t>
            </a:r>
            <a:r>
              <a:rPr kumimoji="1" lang="ja-JP" altLang="en-US">
                <a:latin typeface="Segoe UI" panose="020B0502040204020203" pitchFamily="34" charset="0"/>
                <a:ea typeface="游ゴシック Medium" panose="020B0500000000000000" pitchFamily="50" charset="-128"/>
              </a:rPr>
              <a:t>経済部　　　製造産業課　　　　　　　　　</a:t>
            </a:r>
            <a:endParaRPr kumimoji="1" lang="ja-JP" altLang="en-US"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四国経済産業局　</a:t>
            </a:r>
            <a:r>
              <a:rPr kumimoji="1" lang="zh-TW" altLang="en-US" dirty="0">
                <a:latin typeface="Segoe UI" panose="020B0502040204020203" pitchFamily="34" charset="0"/>
                <a:ea typeface="游ゴシック Medium" panose="020B0500000000000000" pitchFamily="50" charset="-128"/>
              </a:rPr>
              <a:t>地域経済部</a:t>
            </a:r>
            <a:r>
              <a:rPr kumimoji="1" lang="ja-JP" altLang="en-US" dirty="0">
                <a:latin typeface="Segoe UI" panose="020B0502040204020203" pitchFamily="34" charset="0"/>
                <a:ea typeface="游ゴシック Medium" panose="020B0500000000000000" pitchFamily="50" charset="-128"/>
              </a:rPr>
              <a:t>　　　</a:t>
            </a:r>
            <a:r>
              <a:rPr kumimoji="1" lang="zh-TW" altLang="en-US" dirty="0">
                <a:latin typeface="Segoe UI" panose="020B0502040204020203" pitchFamily="34" charset="0"/>
                <a:ea typeface="游ゴシック Medium" panose="020B0500000000000000" pitchFamily="50" charset="-128"/>
              </a:rPr>
              <a:t>新事業推進課</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九州経済産業局　</a:t>
            </a:r>
            <a:r>
              <a:rPr lang="ja-JP" altLang="en-US" b="0" i="0" dirty="0">
                <a:effectLst/>
                <a:latin typeface="Segoe UI" panose="020B0502040204020203" pitchFamily="34" charset="0"/>
              </a:rPr>
              <a:t>地域経済部　　　ヘルスケア・バイオ産業課</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沖縄総合事務局　</a:t>
            </a:r>
            <a:r>
              <a:rPr lang="zh-TW" altLang="en-US" b="0" i="0" dirty="0">
                <a:effectLst/>
                <a:latin typeface="Segoe UI" panose="020B0502040204020203" pitchFamily="34" charset="0"/>
              </a:rPr>
              <a:t>沖縄経済産業部</a:t>
            </a:r>
            <a:r>
              <a:rPr lang="ja-JP" altLang="en-US" b="0" i="0" dirty="0">
                <a:effectLst/>
                <a:latin typeface="Segoe UI" panose="020B0502040204020203" pitchFamily="34" charset="0"/>
              </a:rPr>
              <a:t>　</a:t>
            </a:r>
            <a:r>
              <a:rPr lang="zh-TW" altLang="en-US" b="0" i="0" dirty="0">
                <a:effectLst/>
                <a:latin typeface="Segoe UI" panose="020B0502040204020203" pitchFamily="34" charset="0"/>
              </a:rPr>
              <a:t>企画振興課</a:t>
            </a:r>
            <a:endParaRPr lang="en-US" altLang="zh-TW" b="0" i="0" dirty="0">
              <a:effectLst/>
              <a:latin typeface="Segoe UI" panose="020B0502040204020203" pitchFamily="34" charset="0"/>
            </a:endParaRPr>
          </a:p>
          <a:p>
            <a:endParaRPr kumimoji="1" lang="en-US" altLang="ja-JP" dirty="0">
              <a:latin typeface="Segoe UI" panose="020B0502040204020203" pitchFamily="34" charset="0"/>
              <a:ea typeface="游ゴシック Medium" panose="020B0500000000000000" pitchFamily="50" charset="-128"/>
            </a:endParaRPr>
          </a:p>
          <a:p>
            <a:r>
              <a:rPr kumimoji="1" lang="ja-JP" altLang="en-US" sz="2000" b="1" dirty="0">
                <a:latin typeface="Segoe UI" panose="020B0502040204020203" pitchFamily="34" charset="0"/>
                <a:ea typeface="游ゴシック Medium" panose="020B0500000000000000" pitchFamily="50" charset="-128"/>
              </a:rPr>
              <a:t>協力</a:t>
            </a:r>
            <a:endParaRPr kumimoji="1" lang="en-US" altLang="ja-JP" sz="2000" b="1"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株式会社官民連携事業研究所　</a:t>
            </a:r>
            <a:endParaRPr kumimoji="1" lang="en-US" altLang="ja-JP" dirty="0">
              <a:latin typeface="Segoe UI" panose="020B0502040204020203" pitchFamily="34" charset="0"/>
              <a:ea typeface="游ゴシック Medium" panose="020B0500000000000000" pitchFamily="50" charset="-128"/>
            </a:endParaRPr>
          </a:p>
          <a:p>
            <a:r>
              <a:rPr kumimoji="1" lang="ja-JP" altLang="en-US" dirty="0">
                <a:latin typeface="Segoe UI" panose="020B0502040204020203" pitchFamily="34" charset="0"/>
                <a:ea typeface="游ゴシック Medium" panose="020B0500000000000000" pitchFamily="50" charset="-128"/>
              </a:rPr>
              <a:t>　よりよい官民連携を考える勉強会　ご参加者様</a:t>
            </a:r>
            <a:endParaRPr kumimoji="1" lang="en-US" altLang="ja-JP" dirty="0">
              <a:latin typeface="Segoe UI" panose="020B0502040204020203" pitchFamily="34" charset="0"/>
              <a:ea typeface="游ゴシック Medium" panose="020B0500000000000000" pitchFamily="50" charset="-128"/>
            </a:endParaRPr>
          </a:p>
          <a:p>
            <a:endParaRPr kumimoji="1" lang="en-US" altLang="ja-JP" dirty="0">
              <a:latin typeface="Segoe UI" panose="020B0502040204020203" pitchFamily="34" charset="0"/>
              <a:ea typeface="游ゴシック Medium" panose="020B0500000000000000" pitchFamily="50" charset="-128"/>
            </a:endParaRPr>
          </a:p>
        </p:txBody>
      </p:sp>
      <p:sp>
        <p:nvSpPr>
          <p:cNvPr id="7" name="テキスト ボックス 6">
            <a:extLst>
              <a:ext uri="{FF2B5EF4-FFF2-40B4-BE49-F238E27FC236}">
                <a16:creationId xmlns:a16="http://schemas.microsoft.com/office/drawing/2014/main" id="{F0D333C6-249E-4BF4-89A4-86AD97432B48}"/>
              </a:ext>
            </a:extLst>
          </p:cNvPr>
          <p:cNvSpPr txBox="1"/>
          <p:nvPr/>
        </p:nvSpPr>
        <p:spPr>
          <a:xfrm>
            <a:off x="240145" y="253650"/>
            <a:ext cx="11732673" cy="461665"/>
          </a:xfrm>
          <a:prstGeom prst="rect">
            <a:avLst/>
          </a:prstGeom>
          <a:noFill/>
        </p:spPr>
        <p:txBody>
          <a:bodyPr wrap="square" rtlCol="0">
            <a:spAutoFit/>
          </a:bodyPr>
          <a:lstStyle/>
          <a:p>
            <a:r>
              <a:rPr kumimoji="1" lang="ja-JP" altLang="en-US" sz="2400"/>
              <a:t>作成・協力</a:t>
            </a:r>
          </a:p>
        </p:txBody>
      </p:sp>
      <p:sp>
        <p:nvSpPr>
          <p:cNvPr id="11" name="正方形/長方形 10">
            <a:extLst>
              <a:ext uri="{FF2B5EF4-FFF2-40B4-BE49-F238E27FC236}">
                <a16:creationId xmlns:a16="http://schemas.microsoft.com/office/drawing/2014/main" id="{47FBA566-C3BF-C032-0759-837A499579E2}"/>
              </a:ext>
            </a:extLst>
          </p:cNvPr>
          <p:cNvSpPr/>
          <p:nvPr/>
        </p:nvSpPr>
        <p:spPr>
          <a:xfrm>
            <a:off x="0" y="0"/>
            <a:ext cx="12191999" cy="16625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892AC418-C358-C319-C48E-EDB5F4F66CA6}"/>
              </a:ext>
            </a:extLst>
          </p:cNvPr>
          <p:cNvSpPr/>
          <p:nvPr/>
        </p:nvSpPr>
        <p:spPr>
          <a:xfrm>
            <a:off x="-4" y="162659"/>
            <a:ext cx="12191999" cy="8672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4AE8E37F-DEF7-051B-01F2-C397F7D7A199}"/>
              </a:ext>
            </a:extLst>
          </p:cNvPr>
          <p:cNvSpPr/>
          <p:nvPr/>
        </p:nvSpPr>
        <p:spPr>
          <a:xfrm>
            <a:off x="-5" y="6695341"/>
            <a:ext cx="12191999" cy="16625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1863469E-2647-371B-2CA1-C8C39C64F02B}"/>
              </a:ext>
            </a:extLst>
          </p:cNvPr>
          <p:cNvSpPr txBox="1"/>
          <p:nvPr/>
        </p:nvSpPr>
        <p:spPr>
          <a:xfrm>
            <a:off x="-5" y="6387564"/>
            <a:ext cx="12191994" cy="307777"/>
          </a:xfrm>
          <a:prstGeom prst="rect">
            <a:avLst/>
          </a:prstGeom>
          <a:solidFill>
            <a:schemeClr val="accent5">
              <a:lumMod val="20000"/>
              <a:lumOff val="80000"/>
            </a:schemeClr>
          </a:solidFill>
        </p:spPr>
        <p:txBody>
          <a:bodyPr wrap="square">
            <a:spAutoFit/>
          </a:bodyPr>
          <a:lstStyle/>
          <a:p>
            <a:pPr>
              <a:defRPr/>
            </a:pPr>
            <a:r>
              <a:rPr kumimoji="1" lang="ja-JP" altLang="en-US" sz="1400" b="1" dirty="0">
                <a:solidFill>
                  <a:prstClr val="black"/>
                </a:solidFill>
                <a:latin typeface="Segoe UI" panose="020B0502040204020203" pitchFamily="34" charset="0"/>
                <a:ea typeface="游ゴシック Medium" panose="020B0500000000000000" pitchFamily="50" charset="-128"/>
              </a:rPr>
              <a:t>お問い合わせ：</a:t>
            </a:r>
            <a:r>
              <a:rPr kumimoji="1" lang="ja-JP" altLang="en-US" sz="1200" dirty="0">
                <a:solidFill>
                  <a:prstClr val="black"/>
                </a:solidFill>
                <a:latin typeface="Segoe UI" panose="020B0502040204020203" pitchFamily="34" charset="0"/>
                <a:ea typeface="游ゴシック Medium" panose="020B0500000000000000" pitchFamily="50" charset="-128"/>
              </a:rPr>
              <a:t>関東経済産業局　地域経済部　地域経済課ヘルスケア産業室　　電話：</a:t>
            </a:r>
            <a:r>
              <a:rPr kumimoji="1" lang="en-US" altLang="ja-JP" sz="1200" dirty="0">
                <a:solidFill>
                  <a:prstClr val="black"/>
                </a:solidFill>
                <a:latin typeface="Segoe UI" panose="020B0502040204020203" pitchFamily="34" charset="0"/>
                <a:ea typeface="游ゴシック Medium" panose="020B0500000000000000" pitchFamily="50" charset="-128"/>
              </a:rPr>
              <a:t>048-600-0342</a:t>
            </a:r>
            <a:r>
              <a:rPr kumimoji="1" lang="ja-JP" altLang="en-US" sz="1200" dirty="0">
                <a:solidFill>
                  <a:prstClr val="black"/>
                </a:solidFill>
                <a:latin typeface="Segoe UI" panose="020B0502040204020203" pitchFamily="34" charset="0"/>
                <a:ea typeface="游ゴシック Medium" panose="020B0500000000000000" pitchFamily="50" charset="-128"/>
              </a:rPr>
              <a:t>　　メール：</a:t>
            </a:r>
            <a:r>
              <a:rPr kumimoji="1" lang="en-US" altLang="ja-JP" sz="1200" dirty="0">
                <a:solidFill>
                  <a:prstClr val="black"/>
                </a:solidFill>
                <a:latin typeface="Segoe UI" panose="020B0502040204020203" pitchFamily="34" charset="0"/>
                <a:ea typeface="游ゴシック Medium" panose="020B0500000000000000" pitchFamily="50" charset="-128"/>
              </a:rPr>
              <a:t>bzl-kanto-healthcare@meti.go.jp</a:t>
            </a:r>
            <a:endParaRPr kumimoji="1" lang="en-US" altLang="ja-JP" sz="1200" dirty="0">
              <a:latin typeface="Segoe UI" panose="020B0502040204020203" pitchFamily="34" charset="0"/>
              <a:ea typeface="游ゴシック Medium" panose="020B0500000000000000" pitchFamily="50" charset="-128"/>
            </a:endParaRPr>
          </a:p>
        </p:txBody>
      </p:sp>
      <p:pic>
        <p:nvPicPr>
          <p:cNvPr id="4" name="図 3">
            <a:extLst>
              <a:ext uri="{FF2B5EF4-FFF2-40B4-BE49-F238E27FC236}">
                <a16:creationId xmlns:a16="http://schemas.microsoft.com/office/drawing/2014/main" id="{5FEF2115-7F00-8538-2F92-9966EA356A12}"/>
              </a:ext>
            </a:extLst>
          </p:cNvPr>
          <p:cNvPicPr>
            <a:picLocks noChangeAspect="1"/>
          </p:cNvPicPr>
          <p:nvPr/>
        </p:nvPicPr>
        <p:blipFill rotWithShape="1">
          <a:blip r:embed="rId3" cstate="hqprint">
            <a:duotone>
              <a:schemeClr val="accent5">
                <a:shade val="45000"/>
                <a:satMod val="135000"/>
              </a:schemeClr>
              <a:prstClr val="white"/>
            </a:duotone>
            <a:extLst>
              <a:ext uri="{28A0092B-C50C-407E-A947-70E740481C1C}">
                <a14:useLocalDpi xmlns:a14="http://schemas.microsoft.com/office/drawing/2010/main" val="0"/>
              </a:ext>
            </a:extLst>
          </a:blip>
          <a:srcRect l="16335" t="13402" r="14910" b="15183"/>
          <a:stretch/>
        </p:blipFill>
        <p:spPr>
          <a:xfrm>
            <a:off x="10520210" y="4734256"/>
            <a:ext cx="1671781" cy="1736436"/>
          </a:xfrm>
          <a:prstGeom prst="rect">
            <a:avLst/>
          </a:prstGeom>
        </p:spPr>
      </p:pic>
    </p:spTree>
    <p:extLst>
      <p:ext uri="{BB962C8B-B14F-4D97-AF65-F5344CB8AC3E}">
        <p14:creationId xmlns:p14="http://schemas.microsoft.com/office/powerpoint/2010/main" val="4032050476"/>
      </p:ext>
    </p:extLst>
  </p:cSld>
  <p:clrMapOvr>
    <a:masterClrMapping/>
  </p:clrMapOvr>
</p:sld>
</file>

<file path=ppt/theme/theme1.xml><?xml version="1.0" encoding="utf-8"?>
<a:theme xmlns:a="http://schemas.openxmlformats.org/drawingml/2006/main" name="Office テーマ">
  <a:themeElements>
    <a:clrScheme name="ユーザー定義 3">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4EB3CF"/>
      </a:hlink>
      <a:folHlink>
        <a:srgbClr val="4EB3CF"/>
      </a:folHlink>
    </a:clrScheme>
    <a:fontScheme name="ユーザー定義 2">
      <a:majorFont>
        <a:latin typeface="Segoe UI"/>
        <a:ea typeface="游ゴシック Medium"/>
        <a:cs typeface=""/>
      </a:majorFont>
      <a:minorFont>
        <a:latin typeface="Segoe UI"/>
        <a:ea typeface="游ゴシック Mediu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1321</Words>
  <Application>Microsoft Office PowerPoint</Application>
  <PresentationFormat>ワイド画面</PresentationFormat>
  <Paragraphs>285</Paragraphs>
  <Slides>7</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游ゴシック</vt:lpstr>
      <vt:lpstr>游ゴシック Medium</vt:lpstr>
      <vt:lpstr>Arial</vt:lpstr>
      <vt:lpstr>Segoe UI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2024-05-17T05:14:53Z</dcterms:created>
  <dcterms:modified xsi:type="dcterms:W3CDTF">2024-07-26T05:28:04Z</dcterms:modified>
</cp:coreProperties>
</file>