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99D6EC"/>
    <a:srgbClr val="FF5A0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47" autoAdjust="0"/>
  </p:normalViewPr>
  <p:slideViewPr>
    <p:cSldViewPr>
      <p:cViewPr varScale="1">
        <p:scale>
          <a:sx n="98" d="100"/>
          <a:sy n="98" d="100"/>
        </p:scale>
        <p:origin x="78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F74F-4CAD-4B04-AE73-ADD1A31E1A3B}" type="datetime1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6028-3B99-4EBB-8FB4-94382EAAE267}" type="datetime1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91BA-24FB-4119-9E4F-BFB6A0C55B30}" type="datetime1">
              <a:rPr kumimoji="1" lang="ja-JP" altLang="en-US" smtClean="0"/>
              <a:t>2021/3/24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5D92582-81E2-49A5-8FE1-CFC3A2C6461B}" type="datetime1">
              <a:rPr lang="ja-JP" altLang="en-US" smtClean="0"/>
              <a:t>2021/3/24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94204"/>
              </p:ext>
            </p:extLst>
          </p:nvPr>
        </p:nvGraphicFramePr>
        <p:xfrm>
          <a:off x="51969" y="6060626"/>
          <a:ext cx="9817859" cy="752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3485567589"/>
                    </a:ext>
                  </a:extLst>
                </a:gridCol>
                <a:gridCol w="3713031">
                  <a:extLst>
                    <a:ext uri="{9D8B030D-6E8A-4147-A177-3AD203B41FA5}">
                      <a16:colId xmlns:a16="http://schemas.microsoft.com/office/drawing/2014/main" val="4275419979"/>
                    </a:ext>
                  </a:extLst>
                </a:gridCol>
                <a:gridCol w="4916828">
                  <a:extLst>
                    <a:ext uri="{9D8B030D-6E8A-4147-A177-3AD203B41FA5}">
                      <a16:colId xmlns:a16="http://schemas.microsoft.com/office/drawing/2014/main" val="2277153545"/>
                    </a:ext>
                  </a:extLst>
                </a:gridCol>
              </a:tblGrid>
              <a:tr h="752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中長期の目標</a:t>
                      </a:r>
                    </a:p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（概要）</a:t>
                      </a:r>
                      <a:r>
                        <a:rPr kumimoji="1" lang="en-US" altLang="ja-JP" sz="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※3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●定性的な目標（実施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●定量的な目標（実施</a:t>
                      </a:r>
                      <a:r>
                        <a:rPr kumimoji="1" lang="en-US" altLang="ja-JP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年後）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en-US" altLang="ja-JP" sz="1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0000" indent="-457200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0732764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2964"/>
              </p:ext>
            </p:extLst>
          </p:nvPr>
        </p:nvGraphicFramePr>
        <p:xfrm>
          <a:off x="75892" y="2162893"/>
          <a:ext cx="9773653" cy="3652800"/>
        </p:xfrm>
        <a:graphic>
          <a:graphicData uri="http://schemas.openxmlformats.org/drawingml/2006/table">
            <a:tbl>
              <a:tblPr/>
              <a:tblGrid>
                <a:gridCol w="9773653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間接補助事業の概要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4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33480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4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6" name="テキスト ボックス 1"/>
          <p:cNvSpPr>
            <a:spLocks noChangeArrowheads="1"/>
          </p:cNvSpPr>
          <p:nvPr/>
        </p:nvSpPr>
        <p:spPr bwMode="auto">
          <a:xfrm>
            <a:off x="-111555" y="-962"/>
            <a:ext cx="40710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（様式３）事業ＰＲ資料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901127"/>
              </p:ext>
            </p:extLst>
          </p:nvPr>
        </p:nvGraphicFramePr>
        <p:xfrm>
          <a:off x="56456" y="250551"/>
          <a:ext cx="9793089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363">
                  <a:extLst>
                    <a:ext uri="{9D8B030D-6E8A-4147-A177-3AD203B41FA5}">
                      <a16:colId xmlns:a16="http://schemas.microsoft.com/office/drawing/2014/main" val="3188499871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2029750029"/>
                    </a:ext>
                  </a:extLst>
                </a:gridCol>
                <a:gridCol w="3264363">
                  <a:extLst>
                    <a:ext uri="{9D8B030D-6E8A-4147-A177-3AD203B41FA5}">
                      <a16:colId xmlns:a16="http://schemas.microsoft.com/office/drawing/2014/main" val="130806059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間接補助事業名：○○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地方公共団体名：○○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間接補助事業者名：○○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事業実施場所：○○商店街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事業実施期間：令和　年　月～令和　年　月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41979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102481"/>
              </p:ext>
            </p:extLst>
          </p:nvPr>
        </p:nvGraphicFramePr>
        <p:xfrm>
          <a:off x="56456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商店街等の現況・課題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58492"/>
              </p:ext>
            </p:extLst>
          </p:nvPr>
        </p:nvGraphicFramePr>
        <p:xfrm>
          <a:off x="3368824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地域住民の商店街等へのニーズ・需要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53111"/>
              </p:ext>
            </p:extLst>
          </p:nvPr>
        </p:nvGraphicFramePr>
        <p:xfrm>
          <a:off x="6670852" y="713707"/>
          <a:ext cx="3168352" cy="1209600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実施体制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※1</a:t>
                      </a:r>
                      <a:endParaRPr kumimoji="1" lang="ja-JP" altLang="en-US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885600">
                <a:tc>
                  <a:txBody>
                    <a:bodyPr/>
                    <a:lstStyle/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35051"/>
              </p:ext>
            </p:extLst>
          </p:nvPr>
        </p:nvGraphicFramePr>
        <p:xfrm>
          <a:off x="6609184" y="2559285"/>
          <a:ext cx="3132000" cy="3189600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テナントミックスの仕組み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●得られたデータを活用するための仕組み</a:t>
                      </a: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24" name="二等辺三角形 23"/>
          <p:cNvSpPr/>
          <p:nvPr/>
        </p:nvSpPr>
        <p:spPr bwMode="auto">
          <a:xfrm rot="10800000">
            <a:off x="3532035" y="5853330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516620"/>
              </p:ext>
            </p:extLst>
          </p:nvPr>
        </p:nvGraphicFramePr>
        <p:xfrm>
          <a:off x="3369176" y="2559285"/>
          <a:ext cx="3132000" cy="3189600"/>
        </p:xfrm>
        <a:graphic>
          <a:graphicData uri="http://schemas.openxmlformats.org/drawingml/2006/table">
            <a:tbl>
              <a:tblPr/>
              <a:tblGrid>
                <a:gridCol w="3132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データの分析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●データ指標の設定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●データ指標の測定方法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●データを取得・活用するための工夫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39665"/>
              </p:ext>
            </p:extLst>
          </p:nvPr>
        </p:nvGraphicFramePr>
        <p:xfrm>
          <a:off x="164808" y="2559285"/>
          <a:ext cx="3060000" cy="3189600"/>
        </p:xfrm>
        <a:graphic>
          <a:graphicData uri="http://schemas.openxmlformats.org/drawingml/2006/table">
            <a:tbl>
              <a:tblPr/>
              <a:tblGrid>
                <a:gridCol w="3060000">
                  <a:extLst>
                    <a:ext uri="{9D8B030D-6E8A-4147-A177-3AD203B41FA5}">
                      <a16:colId xmlns:a16="http://schemas.microsoft.com/office/drawing/2014/main" val="213663121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取組概要（アクション）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※2</a:t>
                      </a:r>
                      <a:endParaRPr kumimoji="1" lang="ja-JP" altLang="en-US" sz="9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086658"/>
                  </a:ext>
                </a:extLst>
              </a:tr>
              <a:tr h="286560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●データ収集体制の概要・効果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●お試し出店の場の概要・効果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●導入する新たな機能の概要・効果 等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000" indent="-457200">
                        <a:buFont typeface="Wingdings" panose="05000000000000000000" pitchFamily="2" charset="2"/>
                        <a:buNone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8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478132"/>
                  </a:ext>
                </a:extLst>
              </a:tr>
            </a:tbl>
          </a:graphicData>
        </a:graphic>
      </p:graphicFrame>
      <p:sp>
        <p:nvSpPr>
          <p:cNvPr id="15" name="二等辺三角形 14"/>
          <p:cNvSpPr/>
          <p:nvPr/>
        </p:nvSpPr>
        <p:spPr bwMode="auto">
          <a:xfrm rot="10800000">
            <a:off x="3532035" y="1962799"/>
            <a:ext cx="2824161" cy="162000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"/>
          <p:cNvSpPr>
            <a:spLocks noChangeArrowheads="1"/>
          </p:cNvSpPr>
          <p:nvPr/>
        </p:nvSpPr>
        <p:spPr bwMode="auto">
          <a:xfrm>
            <a:off x="2648744" y="-962"/>
            <a:ext cx="73344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None/>
            </a:pP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＜事業区分＞消費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動向等分析・テナントミックス構築事業（ソフト事業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商店街等新機能導入促進事業（ハード事業）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537176" y="1916832"/>
            <a:ext cx="34923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中核的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な担い手や中核となる推進体制の概要、関係団体との連携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状況等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892" y="5800343"/>
            <a:ext cx="338437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事業区分に応じ、不必要な語句は削除すること。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690892" y="5860532"/>
            <a:ext cx="32923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※3.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）提案書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1.(3)2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①②に記載した内容の概要を記入すること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83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279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2019-08-08T00:43:42Z</dcterms:created>
  <dcterms:modified xsi:type="dcterms:W3CDTF">2021-03-24T08:00:27Z</dcterms:modified>
</cp:coreProperties>
</file>